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493" r:id="rId2"/>
    <p:sldId id="274" r:id="rId3"/>
    <p:sldId id="759" r:id="rId4"/>
    <p:sldId id="492" r:id="rId5"/>
    <p:sldId id="774" r:id="rId6"/>
    <p:sldId id="775" r:id="rId7"/>
    <p:sldId id="776" r:id="rId8"/>
    <p:sldId id="767" r:id="rId9"/>
    <p:sldId id="507" r:id="rId10"/>
    <p:sldId id="500" r:id="rId11"/>
    <p:sldId id="763" r:id="rId12"/>
    <p:sldId id="772" r:id="rId13"/>
    <p:sldId id="771" r:id="rId14"/>
    <p:sldId id="755" r:id="rId15"/>
    <p:sldId id="769" r:id="rId16"/>
    <p:sldId id="770" r:id="rId17"/>
    <p:sldId id="264" r:id="rId18"/>
    <p:sldId id="265" r:id="rId19"/>
    <p:sldId id="259" r:id="rId20"/>
  </p:sldIdLst>
  <p:sldSz cx="9144000" cy="6858000" type="screen4x3"/>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729" autoAdjust="0"/>
    <p:restoredTop sz="78480" autoAdjust="0"/>
  </p:normalViewPr>
  <p:slideViewPr>
    <p:cSldViewPr>
      <p:cViewPr varScale="1">
        <p:scale>
          <a:sx n="91" d="100"/>
          <a:sy n="91" d="100"/>
        </p:scale>
        <p:origin x="2178"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Označba mesta glav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sl-SI"/>
          </a:p>
        </p:txBody>
      </p:sp>
      <p:sp>
        <p:nvSpPr>
          <p:cNvPr id="3" name="Označba mesta datum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167062F-C0FE-4F88-AF7D-195D3AE1A1AC}" type="datetimeFigureOut">
              <a:rPr lang="sl-SI" smtClean="0"/>
              <a:t>24.5.2018</a:t>
            </a:fld>
            <a:endParaRPr lang="sl-SI"/>
          </a:p>
        </p:txBody>
      </p:sp>
      <p:sp>
        <p:nvSpPr>
          <p:cNvPr id="4" name="Označba mesta stranske slike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sl-SI"/>
          </a:p>
        </p:txBody>
      </p:sp>
      <p:sp>
        <p:nvSpPr>
          <p:cNvPr id="5" name="Označba mesta opomb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sl-SI"/>
              <a:t>Uredite sloge besedila matrice</a:t>
            </a:r>
          </a:p>
          <a:p>
            <a:pPr lvl="1"/>
            <a:r>
              <a:rPr lang="sl-SI"/>
              <a:t>Druga raven</a:t>
            </a:r>
          </a:p>
          <a:p>
            <a:pPr lvl="2"/>
            <a:r>
              <a:rPr lang="sl-SI"/>
              <a:t>Tretja raven</a:t>
            </a:r>
          </a:p>
          <a:p>
            <a:pPr lvl="3"/>
            <a:r>
              <a:rPr lang="sl-SI"/>
              <a:t>Četrta raven</a:t>
            </a:r>
          </a:p>
          <a:p>
            <a:pPr lvl="4"/>
            <a:r>
              <a:rPr lang="sl-SI"/>
              <a:t>Peta raven</a:t>
            </a:r>
          </a:p>
        </p:txBody>
      </p:sp>
      <p:sp>
        <p:nvSpPr>
          <p:cNvPr id="6" name="Označba mesta no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sl-SI"/>
          </a:p>
        </p:txBody>
      </p:sp>
      <p:sp>
        <p:nvSpPr>
          <p:cNvPr id="7" name="Označba mesta številke diapoz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3F162DE-4A98-433A-8EB0-0D1578342A6F}" type="slidenum">
              <a:rPr lang="sl-SI" smtClean="0"/>
              <a:t>‹#›</a:t>
            </a:fld>
            <a:endParaRPr lang="sl-SI"/>
          </a:p>
        </p:txBody>
      </p:sp>
    </p:spTree>
    <p:extLst>
      <p:ext uri="{BB962C8B-B14F-4D97-AF65-F5344CB8AC3E}">
        <p14:creationId xmlns:p14="http://schemas.microsoft.com/office/powerpoint/2010/main" val="40772183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značba mesta stranske slike 1"/>
          <p:cNvSpPr>
            <a:spLocks noGrp="1" noRot="1" noChangeAspect="1"/>
          </p:cNvSpPr>
          <p:nvPr>
            <p:ph type="sldImg"/>
          </p:nvPr>
        </p:nvSpPr>
        <p:spPr/>
      </p:sp>
      <p:sp>
        <p:nvSpPr>
          <p:cNvPr id="3" name="Označba mesta opomb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Protection and monitoring of protected species </a:t>
            </a:r>
            <a:r>
              <a:rPr lang="sl-SI" sz="1200" b="0" i="0" u="none" strike="noStrike" kern="1200" baseline="0" dirty="0" err="1">
                <a:solidFill>
                  <a:schemeClr val="tx1"/>
                </a:solidFill>
                <a:latin typeface="+mn-lt"/>
                <a:ea typeface="+mn-ea"/>
                <a:cs typeface="+mn-cs"/>
              </a:rPr>
              <a:t>and</a:t>
            </a:r>
            <a:r>
              <a:rPr lang="sl-SI" sz="1200" b="0" i="0" u="none" strike="noStrike" kern="1200" baseline="0" dirty="0">
                <a:solidFill>
                  <a:schemeClr val="tx1"/>
                </a:solidFill>
                <a:latin typeface="+mn-lt"/>
                <a:ea typeface="+mn-ea"/>
                <a:cs typeface="+mn-cs"/>
              </a:rPr>
              <a:t> habitat </a:t>
            </a:r>
            <a:r>
              <a:rPr lang="sl-SI" sz="1200" b="0" i="0" u="none" strike="noStrike" kern="1200" baseline="0" dirty="0" err="1">
                <a:solidFill>
                  <a:schemeClr val="tx1"/>
                </a:solidFill>
                <a:latin typeface="+mn-lt"/>
                <a:ea typeface="+mn-ea"/>
                <a:cs typeface="+mn-cs"/>
              </a:rPr>
              <a:t>types</a:t>
            </a:r>
            <a:r>
              <a:rPr lang="sl-SI" sz="1200" b="0" i="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in the Adriatic</a:t>
            </a:r>
            <a:r>
              <a:rPr lang="sl-SI" sz="1200" b="0" i="0" u="none" strike="noStrike" kern="1200" baseline="0" dirty="0">
                <a:solidFill>
                  <a:schemeClr val="tx1"/>
                </a:solidFill>
                <a:latin typeface="+mn-lt"/>
                <a:ea typeface="+mn-ea"/>
                <a:cs typeface="+mn-cs"/>
              </a:rPr>
              <a:t> – </a:t>
            </a:r>
            <a:r>
              <a:rPr lang="en-GB" sz="1200" dirty="0"/>
              <a:t>priorities</a:t>
            </a:r>
            <a:r>
              <a:rPr lang="sl-SI" sz="1200" dirty="0"/>
              <a:t> </a:t>
            </a:r>
            <a:r>
              <a:rPr lang="en-GB" sz="1200" dirty="0"/>
              <a:t>to be addressed by future projects</a:t>
            </a:r>
            <a:r>
              <a:rPr lang="sl-SI" sz="1200" dirty="0"/>
              <a:t> </a:t>
            </a:r>
            <a:r>
              <a:rPr lang="en-GB" sz="1200" dirty="0"/>
              <a:t>in the A-I Region </a:t>
            </a:r>
            <a:r>
              <a:rPr lang="en-US" sz="1200" b="0" i="0" u="none" strike="noStrike" kern="1200" baseline="0" dirty="0">
                <a:solidFill>
                  <a:schemeClr val="tx1"/>
                </a:solidFill>
                <a:latin typeface="+mn-lt"/>
                <a:ea typeface="+mn-ea"/>
                <a:cs typeface="+mn-cs"/>
              </a:rPr>
              <a:t>	</a:t>
            </a:r>
            <a:endParaRPr lang="sl-SI"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sl-SI"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sl-SI" sz="1200" b="0" i="0" u="none" strike="noStrike" kern="1200" baseline="0" dirty="0">
                <a:solidFill>
                  <a:schemeClr val="tx1"/>
                </a:solidFill>
                <a:latin typeface="+mn-lt"/>
                <a:ea typeface="+mn-ea"/>
                <a:cs typeface="+mn-cs"/>
              </a:rPr>
              <a:t>To je </a:t>
            </a:r>
            <a:r>
              <a:rPr lang="sl-SI" sz="1200" b="0" i="0" u="none" strike="noStrike" kern="1200" baseline="0" dirty="0" err="1">
                <a:solidFill>
                  <a:schemeClr val="tx1"/>
                </a:solidFill>
                <a:latin typeface="+mn-lt"/>
                <a:ea typeface="+mn-ea"/>
                <a:cs typeface="+mn-cs"/>
              </a:rPr>
              <a:t>blo</a:t>
            </a:r>
            <a:r>
              <a:rPr lang="sl-SI" sz="1200" b="0" i="0" u="none" strike="noStrike" kern="1200" baseline="0" dirty="0">
                <a:solidFill>
                  <a:schemeClr val="tx1"/>
                </a:solidFill>
                <a:latin typeface="+mn-lt"/>
                <a:ea typeface="+mn-ea"/>
                <a:cs typeface="+mn-cs"/>
              </a:rPr>
              <a:t> prej:</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Environmental Quality priorities with gaps and issues identified in the A-I Region to be addressed by future projects in the field of Monitoring of protected Species</a:t>
            </a:r>
            <a:endParaRPr lang="it-IT" sz="12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endParaRPr lang="sl-SI" dirty="0"/>
          </a:p>
        </p:txBody>
      </p:sp>
      <p:sp>
        <p:nvSpPr>
          <p:cNvPr id="4" name="Označba mesta številke diapozitiva 3"/>
          <p:cNvSpPr>
            <a:spLocks noGrp="1"/>
          </p:cNvSpPr>
          <p:nvPr>
            <p:ph type="sldNum" sz="quarter" idx="10"/>
          </p:nvPr>
        </p:nvSpPr>
        <p:spPr/>
        <p:txBody>
          <a:bodyPr/>
          <a:lstStyle/>
          <a:p>
            <a:fld id="{83F162DE-4A98-433A-8EB0-0D1578342A6F}" type="slidenum">
              <a:rPr lang="sl-SI" smtClean="0"/>
              <a:t>1</a:t>
            </a:fld>
            <a:endParaRPr lang="sl-SI"/>
          </a:p>
        </p:txBody>
      </p:sp>
    </p:spTree>
    <p:extLst>
      <p:ext uri="{BB962C8B-B14F-4D97-AF65-F5344CB8AC3E}">
        <p14:creationId xmlns:p14="http://schemas.microsoft.com/office/powerpoint/2010/main" val="11590843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značba mesta stranske slike 1"/>
          <p:cNvSpPr>
            <a:spLocks noGrp="1" noRot="1" noChangeAspect="1"/>
          </p:cNvSpPr>
          <p:nvPr>
            <p:ph type="sldImg"/>
          </p:nvPr>
        </p:nvSpPr>
        <p:spPr/>
      </p:sp>
      <p:sp>
        <p:nvSpPr>
          <p:cNvPr id="3" name="Označba mesta opomb 2"/>
          <p:cNvSpPr>
            <a:spLocks noGrp="1"/>
          </p:cNvSpPr>
          <p:nvPr>
            <p:ph type="body" idx="1"/>
          </p:nvPr>
        </p:nvSpPr>
        <p:spPr/>
        <p:txBody>
          <a:bodyPr/>
          <a:lstStyle/>
          <a:p>
            <a:r>
              <a:rPr lang="sl-SI" altLang="en-US" dirty="0" err="1" smtClean="0"/>
              <a:t>We</a:t>
            </a:r>
            <a:r>
              <a:rPr lang="sl-SI" altLang="en-US" dirty="0" smtClean="0"/>
              <a:t> </a:t>
            </a:r>
            <a:r>
              <a:rPr lang="sl-SI" altLang="en-US" dirty="0" err="1" smtClean="0"/>
              <a:t>need</a:t>
            </a:r>
            <a:r>
              <a:rPr lang="sl-SI" altLang="en-US" dirty="0" smtClean="0"/>
              <a:t> </a:t>
            </a:r>
            <a:r>
              <a:rPr lang="sl-SI" altLang="en-US" dirty="0" err="1" smtClean="0"/>
              <a:t>protected</a:t>
            </a:r>
            <a:r>
              <a:rPr lang="sl-SI" altLang="en-US" dirty="0" smtClean="0"/>
              <a:t> </a:t>
            </a:r>
            <a:r>
              <a:rPr lang="sl-SI" altLang="en-US" dirty="0" err="1" smtClean="0"/>
              <a:t>areas</a:t>
            </a:r>
            <a:r>
              <a:rPr lang="sl-SI" altLang="en-US" dirty="0" smtClean="0"/>
              <a:t> in </a:t>
            </a:r>
            <a:r>
              <a:rPr lang="sl-SI" altLang="en-US" dirty="0" err="1" smtClean="0"/>
              <a:t>the</a:t>
            </a:r>
            <a:r>
              <a:rPr lang="sl-SI" altLang="en-US" dirty="0" smtClean="0"/>
              <a:t> </a:t>
            </a:r>
            <a:r>
              <a:rPr lang="sl-SI" altLang="en-US" dirty="0" err="1" smtClean="0"/>
              <a:t>opean</a:t>
            </a:r>
            <a:r>
              <a:rPr lang="sl-SI" altLang="en-US" dirty="0" smtClean="0"/>
              <a:t> </a:t>
            </a:r>
            <a:r>
              <a:rPr lang="sl-SI" altLang="en-US" dirty="0" err="1" smtClean="0"/>
              <a:t>waters</a:t>
            </a:r>
            <a:r>
              <a:rPr lang="sl-SI" altLang="en-US" dirty="0" smtClean="0"/>
              <a:t>, </a:t>
            </a:r>
            <a:r>
              <a:rPr lang="sl-SI" altLang="en-US" dirty="0" err="1" smtClean="0"/>
              <a:t>species</a:t>
            </a:r>
            <a:r>
              <a:rPr lang="sl-SI" altLang="en-US" dirty="0" smtClean="0"/>
              <a:t> </a:t>
            </a:r>
            <a:r>
              <a:rPr lang="sl-SI" altLang="en-US" dirty="0" err="1" smtClean="0"/>
              <a:t>and</a:t>
            </a:r>
            <a:r>
              <a:rPr lang="sl-SI" altLang="en-US" dirty="0" smtClean="0"/>
              <a:t> habita </a:t>
            </a:r>
            <a:r>
              <a:rPr lang="sl-SI" altLang="en-US" dirty="0" err="1" smtClean="0"/>
              <a:t>typs</a:t>
            </a:r>
            <a:r>
              <a:rPr lang="sl-SI" altLang="en-US" dirty="0" smtClean="0"/>
              <a:t> are </a:t>
            </a:r>
            <a:r>
              <a:rPr lang="sl-SI" altLang="en-US" dirty="0" err="1" smtClean="0"/>
              <a:t>still</a:t>
            </a:r>
            <a:r>
              <a:rPr lang="sl-SI" altLang="en-US" dirty="0" smtClean="0"/>
              <a:t> </a:t>
            </a:r>
            <a:r>
              <a:rPr lang="sl-SI" altLang="en-US" dirty="0" err="1" smtClean="0"/>
              <a:t>insuficient</a:t>
            </a:r>
            <a:r>
              <a:rPr lang="sl-SI" altLang="en-US" dirty="0" smtClean="0"/>
              <a:t> (želve, delfini, </a:t>
            </a:r>
            <a:r>
              <a:rPr lang="sl-SI" altLang="en-US" dirty="0" err="1" smtClean="0"/>
              <a:t>koraligenos</a:t>
            </a:r>
            <a:r>
              <a:rPr lang="sl-SI" altLang="en-US" dirty="0" smtClean="0"/>
              <a:t> </a:t>
            </a:r>
            <a:r>
              <a:rPr lang="sl-SI" altLang="en-US" dirty="0" err="1" smtClean="0"/>
              <a:t>outcrops</a:t>
            </a:r>
            <a:r>
              <a:rPr lang="sl-SI" altLang="en-US" dirty="0" smtClean="0"/>
              <a:t>)</a:t>
            </a:r>
            <a:endParaRPr lang="en-US" dirty="0"/>
          </a:p>
        </p:txBody>
      </p:sp>
      <p:sp>
        <p:nvSpPr>
          <p:cNvPr id="4" name="Označba mesta številke diapozitiva 3"/>
          <p:cNvSpPr>
            <a:spLocks noGrp="1"/>
          </p:cNvSpPr>
          <p:nvPr>
            <p:ph type="sldNum" sz="quarter" idx="10"/>
          </p:nvPr>
        </p:nvSpPr>
        <p:spPr/>
        <p:txBody>
          <a:bodyPr/>
          <a:lstStyle/>
          <a:p>
            <a:fld id="{83F162DE-4A98-433A-8EB0-0D1578342A6F}" type="slidenum">
              <a:rPr lang="sl-SI" smtClean="0"/>
              <a:t>13</a:t>
            </a:fld>
            <a:endParaRPr lang="sl-SI"/>
          </a:p>
        </p:txBody>
      </p:sp>
    </p:spTree>
    <p:extLst>
      <p:ext uri="{BB962C8B-B14F-4D97-AF65-F5344CB8AC3E}">
        <p14:creationId xmlns:p14="http://schemas.microsoft.com/office/powerpoint/2010/main" val="18934026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p:spPr>
        <p:txBody>
          <a:bodyPr/>
          <a:lstStyle/>
          <a:p>
            <a:pPr eaLnBrk="1" hangingPunct="1"/>
            <a:r>
              <a:rPr lang="sl-SI" altLang="en-US"/>
              <a:t>The purpose of the </a:t>
            </a:r>
            <a:r>
              <a:rPr lang="sl-SI" altLang="en-US" b="1"/>
              <a:t>project TRECORALA</a:t>
            </a:r>
            <a:r>
              <a:rPr lang="sl-SI" altLang="en-US"/>
              <a:t>, with the participation of Italian and Slovenian researchers as well as local authorities and local citizens’ associations, is </a:t>
            </a:r>
            <a:r>
              <a:rPr lang="sl-SI" altLang="en-US" b="1"/>
              <a:t>to broaden and deepen the knowledge on </a:t>
            </a:r>
            <a:r>
              <a:rPr lang="sl-SI" altLang="en-US" b="1" i="1"/>
              <a:t>trezze</a:t>
            </a:r>
            <a:r>
              <a:rPr lang="sl-SI" altLang="en-US" b="1"/>
              <a:t> and to identify guidelines for the management, protection and enhancement of the natural heritage</a:t>
            </a:r>
            <a:r>
              <a:rPr lang="sl-SI" altLang="en-US"/>
              <a:t>. The environment of the </a:t>
            </a:r>
            <a:r>
              <a:rPr lang="sl-SI" altLang="en-US" i="1"/>
              <a:t>trezze</a:t>
            </a:r>
            <a:r>
              <a:rPr lang="sl-SI" altLang="en-US"/>
              <a:t> characterized by a high biological, environmental and productive value is also extremely fragile and delicate because of its calcareous and porous nature. The bans of anchoring, fishing with selective and low environmental gear, and the identification of underwater path jointed together with an increase and  diffuse culture of respect for the environment, are necessary tools to safeguard these reservoirs of biodiversity that, due to their biological richness, can be appreciated also by tourists.</a:t>
            </a:r>
          </a:p>
        </p:txBody>
      </p:sp>
    </p:spTree>
    <p:extLst>
      <p:ext uri="{BB962C8B-B14F-4D97-AF65-F5344CB8AC3E}">
        <p14:creationId xmlns:p14="http://schemas.microsoft.com/office/powerpoint/2010/main" val="13260646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značba mesta stranske slike 1"/>
          <p:cNvSpPr>
            <a:spLocks noGrp="1" noRot="1" noChangeAspect="1"/>
          </p:cNvSpPr>
          <p:nvPr>
            <p:ph type="sldImg"/>
          </p:nvPr>
        </p:nvSpPr>
        <p:spPr/>
      </p:sp>
      <p:sp>
        <p:nvSpPr>
          <p:cNvPr id="3" name="Označba mesta opomb 2"/>
          <p:cNvSpPr>
            <a:spLocks noGrp="1"/>
          </p:cNvSpPr>
          <p:nvPr>
            <p:ph type="body" idx="1"/>
          </p:nvPr>
        </p:nvSpPr>
        <p:spPr/>
        <p:txBody>
          <a:bodyPr/>
          <a:lstStyle/>
          <a:p>
            <a:r>
              <a:rPr lang="sl-SI" dirty="0" err="1" smtClean="0"/>
              <a:t>The</a:t>
            </a:r>
            <a:r>
              <a:rPr lang="sl-SI" dirty="0" smtClean="0"/>
              <a:t> </a:t>
            </a:r>
            <a:r>
              <a:rPr lang="sl-SI" dirty="0" err="1" smtClean="0"/>
              <a:t>smal</a:t>
            </a:r>
            <a:r>
              <a:rPr lang="sl-SI" dirty="0" smtClean="0"/>
              <a:t> </a:t>
            </a:r>
            <a:r>
              <a:rPr lang="sl-SI" dirty="0" err="1" smtClean="0"/>
              <a:t>scope</a:t>
            </a:r>
            <a:r>
              <a:rPr lang="sl-SI" dirty="0" smtClean="0"/>
              <a:t> </a:t>
            </a:r>
            <a:r>
              <a:rPr lang="sl-SI" dirty="0" err="1" smtClean="0"/>
              <a:t>of</a:t>
            </a:r>
            <a:r>
              <a:rPr lang="sl-SI" dirty="0" smtClean="0"/>
              <a:t> </a:t>
            </a:r>
            <a:r>
              <a:rPr lang="sl-SI" dirty="0" err="1" smtClean="0"/>
              <a:t>national</a:t>
            </a:r>
            <a:r>
              <a:rPr lang="sl-SI" dirty="0" smtClean="0"/>
              <a:t> </a:t>
            </a:r>
            <a:r>
              <a:rPr lang="sl-SI" dirty="0" err="1" smtClean="0"/>
              <a:t>waters</a:t>
            </a:r>
            <a:r>
              <a:rPr lang="sl-SI" dirty="0" smtClean="0"/>
              <a:t> </a:t>
            </a:r>
            <a:r>
              <a:rPr lang="sl-SI" dirty="0" err="1" smtClean="0"/>
              <a:t>we</a:t>
            </a:r>
            <a:r>
              <a:rPr lang="sl-SI" dirty="0" smtClean="0"/>
              <a:t> </a:t>
            </a:r>
            <a:r>
              <a:rPr lang="sl-SI" dirty="0" err="1" smtClean="0"/>
              <a:t>believe</a:t>
            </a:r>
            <a:r>
              <a:rPr lang="sl-SI" dirty="0" smtClean="0"/>
              <a:t> </a:t>
            </a:r>
            <a:r>
              <a:rPr lang="sl-SI" dirty="0" err="1" smtClean="0"/>
              <a:t>only</a:t>
            </a:r>
            <a:r>
              <a:rPr lang="sl-SI" dirty="0" smtClean="0"/>
              <a:t> </a:t>
            </a:r>
            <a:r>
              <a:rPr lang="sl-SI" dirty="0" err="1" smtClean="0"/>
              <a:t>by</a:t>
            </a:r>
            <a:r>
              <a:rPr lang="sl-SI" dirty="0" smtClean="0"/>
              <a:t> </a:t>
            </a:r>
            <a:r>
              <a:rPr lang="sl-SI" dirty="0" err="1" smtClean="0"/>
              <a:t>connecting</a:t>
            </a:r>
            <a:r>
              <a:rPr lang="sl-SI" dirty="0" smtClean="0"/>
              <a:t> </a:t>
            </a:r>
            <a:r>
              <a:rPr lang="sl-SI" dirty="0" err="1" smtClean="0"/>
              <a:t>and</a:t>
            </a:r>
            <a:r>
              <a:rPr lang="sl-SI" dirty="0" smtClean="0"/>
              <a:t> </a:t>
            </a:r>
            <a:r>
              <a:rPr lang="sl-SI" dirty="0" err="1" smtClean="0"/>
              <a:t>sharing</a:t>
            </a:r>
            <a:r>
              <a:rPr lang="sl-SI" dirty="0" smtClean="0"/>
              <a:t> </a:t>
            </a:r>
            <a:r>
              <a:rPr lang="sl-SI" dirty="0" err="1" smtClean="0"/>
              <a:t>good</a:t>
            </a:r>
            <a:r>
              <a:rPr lang="sl-SI" dirty="0" smtClean="0"/>
              <a:t> </a:t>
            </a:r>
            <a:r>
              <a:rPr lang="sl-SI" dirty="0" err="1" smtClean="0"/>
              <a:t>practices</a:t>
            </a:r>
            <a:r>
              <a:rPr lang="sl-SI" dirty="0" smtClean="0"/>
              <a:t> </a:t>
            </a:r>
            <a:r>
              <a:rPr lang="sl-SI" dirty="0" err="1" smtClean="0"/>
              <a:t>we</a:t>
            </a:r>
            <a:r>
              <a:rPr lang="sl-SI" dirty="0" smtClean="0"/>
              <a:t> </a:t>
            </a:r>
            <a:r>
              <a:rPr lang="sl-SI" dirty="0" err="1" smtClean="0"/>
              <a:t>can</a:t>
            </a:r>
            <a:r>
              <a:rPr lang="sl-SI" dirty="0" smtClean="0"/>
              <a:t> </a:t>
            </a:r>
            <a:r>
              <a:rPr lang="sl-SI" dirty="0" err="1" smtClean="0"/>
              <a:t>contribute</a:t>
            </a:r>
            <a:r>
              <a:rPr lang="sl-SI" dirty="0" smtClean="0"/>
              <a:t> in a </a:t>
            </a:r>
            <a:r>
              <a:rPr lang="sl-SI" dirty="0" err="1" smtClean="0"/>
              <a:t>significant</a:t>
            </a:r>
            <a:r>
              <a:rPr lang="sl-SI" dirty="0" smtClean="0"/>
              <a:t> </a:t>
            </a:r>
            <a:r>
              <a:rPr lang="sl-SI" dirty="0" err="1" smtClean="0"/>
              <a:t>manner</a:t>
            </a:r>
            <a:endParaRPr lang="sl-SI" dirty="0"/>
          </a:p>
        </p:txBody>
      </p:sp>
      <p:sp>
        <p:nvSpPr>
          <p:cNvPr id="4" name="Označba mesta številke diapozitiva 3"/>
          <p:cNvSpPr>
            <a:spLocks noGrp="1"/>
          </p:cNvSpPr>
          <p:nvPr>
            <p:ph type="sldNum" sz="quarter" idx="10"/>
          </p:nvPr>
        </p:nvSpPr>
        <p:spPr/>
        <p:txBody>
          <a:bodyPr/>
          <a:lstStyle/>
          <a:p>
            <a:fld id="{83F162DE-4A98-433A-8EB0-0D1578342A6F}" type="slidenum">
              <a:rPr lang="sl-SI" smtClean="0"/>
              <a:t>15</a:t>
            </a:fld>
            <a:endParaRPr lang="sl-SI"/>
          </a:p>
        </p:txBody>
      </p:sp>
    </p:spTree>
    <p:extLst>
      <p:ext uri="{BB962C8B-B14F-4D97-AF65-F5344CB8AC3E}">
        <p14:creationId xmlns:p14="http://schemas.microsoft.com/office/powerpoint/2010/main" val="23680509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značba mesta stranske slike 1"/>
          <p:cNvSpPr>
            <a:spLocks noGrp="1" noRot="1" noChangeAspect="1"/>
          </p:cNvSpPr>
          <p:nvPr>
            <p:ph type="sldImg"/>
          </p:nvPr>
        </p:nvSpPr>
        <p:spPr/>
      </p:sp>
      <p:sp>
        <p:nvSpPr>
          <p:cNvPr id="3" name="Označba mesta opomb 2"/>
          <p:cNvSpPr>
            <a:spLocks noGrp="1"/>
          </p:cNvSpPr>
          <p:nvPr>
            <p:ph type="body" idx="1"/>
          </p:nvPr>
        </p:nvSpPr>
        <p:spPr/>
        <p:txBody>
          <a:bodyPr/>
          <a:lstStyle/>
          <a:p>
            <a:r>
              <a:rPr lang="sl-SI" dirty="0" err="1" smtClean="0"/>
              <a:t>They</a:t>
            </a:r>
            <a:r>
              <a:rPr lang="sl-SI" dirty="0" smtClean="0"/>
              <a:t> </a:t>
            </a:r>
            <a:r>
              <a:rPr lang="sl-SI" dirty="0" err="1" smtClean="0"/>
              <a:t>increase</a:t>
            </a:r>
            <a:r>
              <a:rPr lang="sl-SI" dirty="0" smtClean="0"/>
              <a:t> </a:t>
            </a:r>
            <a:r>
              <a:rPr lang="sl-SI" dirty="0" err="1" smtClean="0"/>
              <a:t>the</a:t>
            </a:r>
            <a:r>
              <a:rPr lang="sl-SI" dirty="0" smtClean="0"/>
              <a:t> </a:t>
            </a:r>
            <a:r>
              <a:rPr lang="sl-SI" dirty="0" err="1" smtClean="0"/>
              <a:t>resiliance</a:t>
            </a:r>
            <a:r>
              <a:rPr lang="sl-SI" dirty="0" smtClean="0"/>
              <a:t> </a:t>
            </a:r>
            <a:r>
              <a:rPr lang="sl-SI" dirty="0" err="1" smtClean="0"/>
              <a:t>of</a:t>
            </a:r>
            <a:r>
              <a:rPr lang="sl-SI" dirty="0" smtClean="0"/>
              <a:t> </a:t>
            </a:r>
            <a:r>
              <a:rPr lang="sl-SI" dirty="0" err="1" smtClean="0"/>
              <a:t>the</a:t>
            </a:r>
            <a:r>
              <a:rPr lang="sl-SI" dirty="0" smtClean="0"/>
              <a:t> marine </a:t>
            </a:r>
            <a:r>
              <a:rPr lang="sl-SI" dirty="0" err="1" smtClean="0"/>
              <a:t>ecosystem</a:t>
            </a:r>
            <a:r>
              <a:rPr lang="sl-SI" dirty="0" smtClean="0"/>
              <a:t> </a:t>
            </a:r>
            <a:r>
              <a:rPr lang="sl-SI" dirty="0" err="1" smtClean="0"/>
              <a:t>when</a:t>
            </a:r>
            <a:r>
              <a:rPr lang="sl-SI" dirty="0" smtClean="0"/>
              <a:t> </a:t>
            </a:r>
            <a:r>
              <a:rPr lang="sl-SI" dirty="0" err="1" smtClean="0"/>
              <a:t>coping</a:t>
            </a:r>
            <a:r>
              <a:rPr lang="sl-SI" dirty="0" smtClean="0"/>
              <a:t> </a:t>
            </a:r>
            <a:r>
              <a:rPr lang="sl-SI" dirty="0" err="1" smtClean="0"/>
              <a:t>with</a:t>
            </a:r>
            <a:r>
              <a:rPr lang="sl-SI" dirty="0" smtClean="0"/>
              <a:t> </a:t>
            </a:r>
            <a:r>
              <a:rPr lang="sl-SI" dirty="0" err="1" smtClean="0"/>
              <a:t>antropogenic</a:t>
            </a:r>
            <a:r>
              <a:rPr lang="sl-SI" dirty="0" smtClean="0"/>
              <a:t> </a:t>
            </a:r>
            <a:r>
              <a:rPr lang="sl-SI" dirty="0" err="1" smtClean="0"/>
              <a:t>preasures</a:t>
            </a:r>
            <a:endParaRPr lang="sl-SI" dirty="0" smtClean="0"/>
          </a:p>
          <a:p>
            <a:r>
              <a:rPr lang="sl-SI" dirty="0" err="1" smtClean="0"/>
              <a:t>Since</a:t>
            </a:r>
            <a:r>
              <a:rPr lang="sl-SI" dirty="0" smtClean="0"/>
              <a:t> </a:t>
            </a:r>
            <a:r>
              <a:rPr lang="sl-SI" dirty="0" err="1" smtClean="0"/>
              <a:t>the</a:t>
            </a:r>
            <a:r>
              <a:rPr lang="sl-SI" dirty="0" smtClean="0"/>
              <a:t> </a:t>
            </a:r>
            <a:r>
              <a:rPr lang="sl-SI" dirty="0" err="1" smtClean="0"/>
              <a:t>adriatic</a:t>
            </a:r>
            <a:r>
              <a:rPr lang="sl-SI" dirty="0" smtClean="0"/>
              <a:t> </a:t>
            </a:r>
            <a:r>
              <a:rPr lang="sl-SI" dirty="0" err="1" smtClean="0"/>
              <a:t>and</a:t>
            </a:r>
            <a:r>
              <a:rPr lang="sl-SI" dirty="0" smtClean="0"/>
              <a:t> </a:t>
            </a:r>
            <a:r>
              <a:rPr lang="sl-SI" dirty="0" err="1" smtClean="0"/>
              <a:t>ionina</a:t>
            </a:r>
            <a:r>
              <a:rPr lang="sl-SI" dirty="0" smtClean="0"/>
              <a:t> </a:t>
            </a:r>
            <a:r>
              <a:rPr lang="sl-SI" dirty="0" err="1" smtClean="0"/>
              <a:t>region</a:t>
            </a:r>
            <a:r>
              <a:rPr lang="sl-SI" dirty="0" smtClean="0"/>
              <a:t> is </a:t>
            </a:r>
            <a:r>
              <a:rPr lang="sl-SI" dirty="0" err="1" smtClean="0"/>
              <a:t>expecting</a:t>
            </a:r>
            <a:r>
              <a:rPr lang="sl-SI" dirty="0" smtClean="0"/>
              <a:t> </a:t>
            </a:r>
            <a:r>
              <a:rPr lang="sl-SI" dirty="0" err="1" smtClean="0"/>
              <a:t>growth</a:t>
            </a:r>
            <a:r>
              <a:rPr lang="sl-SI" dirty="0" smtClean="0"/>
              <a:t> in </a:t>
            </a:r>
            <a:r>
              <a:rPr lang="sl-SI" dirty="0" err="1" smtClean="0"/>
              <a:t>certain</a:t>
            </a:r>
            <a:r>
              <a:rPr lang="sl-SI" dirty="0" smtClean="0"/>
              <a:t> marine </a:t>
            </a:r>
            <a:r>
              <a:rPr lang="sl-SI" dirty="0" err="1" smtClean="0"/>
              <a:t>sectors</a:t>
            </a:r>
            <a:r>
              <a:rPr lang="sl-SI" dirty="0" smtClean="0"/>
              <a:t> marine </a:t>
            </a:r>
            <a:r>
              <a:rPr lang="sl-SI" dirty="0" err="1" smtClean="0"/>
              <a:t>protected</a:t>
            </a:r>
            <a:r>
              <a:rPr lang="sl-SI" dirty="0" smtClean="0"/>
              <a:t> area </a:t>
            </a:r>
            <a:r>
              <a:rPr lang="sl-SI" dirty="0" err="1" smtClean="0"/>
              <a:t>networks</a:t>
            </a:r>
            <a:r>
              <a:rPr lang="sl-SI" dirty="0" smtClean="0"/>
              <a:t> </a:t>
            </a:r>
            <a:r>
              <a:rPr lang="sl-SI" dirty="0" err="1" smtClean="0"/>
              <a:t>can</a:t>
            </a:r>
            <a:r>
              <a:rPr lang="sl-SI" dirty="0" smtClean="0"/>
              <a:t> </a:t>
            </a:r>
          </a:p>
          <a:p>
            <a:endParaRPr lang="sl-SI" dirty="0" smtClean="0"/>
          </a:p>
          <a:p>
            <a:pPr marL="285750" indent="-285750">
              <a:buFontTx/>
              <a:buChar char="-"/>
            </a:pPr>
            <a:r>
              <a:rPr lang="sl-SI" dirty="0" smtClean="0"/>
              <a:t>On a </a:t>
            </a:r>
            <a:r>
              <a:rPr lang="sl-SI" dirty="0" err="1" smtClean="0"/>
              <a:t>national</a:t>
            </a:r>
            <a:r>
              <a:rPr lang="sl-SI" dirty="0" smtClean="0"/>
              <a:t> scale to zagotavljamo preko ukrepov varstva (z NUMO in upravljanjem Natura 2000 območji) </a:t>
            </a:r>
            <a:r>
              <a:rPr lang="sl-SI" dirty="0" err="1" smtClean="0"/>
              <a:t>the</a:t>
            </a:r>
            <a:r>
              <a:rPr lang="sl-SI" dirty="0" smtClean="0"/>
              <a:t> </a:t>
            </a:r>
            <a:r>
              <a:rPr lang="en-GB" altLang="en-US" dirty="0" smtClean="0"/>
              <a:t>efficient and equitable managed, ecologically representative and well connected network of protected areas and other effective protection measures.</a:t>
            </a:r>
            <a:r>
              <a:rPr lang="sl-SI" altLang="en-US" dirty="0" smtClean="0"/>
              <a:t> </a:t>
            </a:r>
          </a:p>
          <a:p>
            <a:pPr marL="285750" indent="-285750">
              <a:buFontTx/>
              <a:buChar char="-"/>
            </a:pPr>
            <a:r>
              <a:rPr lang="sl-SI" dirty="0" smtClean="0"/>
              <a:t>On </a:t>
            </a:r>
            <a:r>
              <a:rPr lang="sl-SI" dirty="0" err="1" smtClean="0"/>
              <a:t>an</a:t>
            </a:r>
            <a:r>
              <a:rPr lang="sl-SI" dirty="0" smtClean="0"/>
              <a:t> Adriatic </a:t>
            </a:r>
            <a:r>
              <a:rPr lang="sl-SI" dirty="0" err="1" smtClean="0"/>
              <a:t>level</a:t>
            </a:r>
            <a:r>
              <a:rPr lang="sl-SI" dirty="0" smtClean="0"/>
              <a:t> </a:t>
            </a:r>
            <a:r>
              <a:rPr lang="sl-SI" dirty="0" err="1" smtClean="0"/>
              <a:t>with</a:t>
            </a:r>
            <a:r>
              <a:rPr lang="sl-SI" dirty="0" smtClean="0"/>
              <a:t> </a:t>
            </a:r>
            <a:r>
              <a:rPr lang="sl-SI" dirty="0" err="1" smtClean="0"/>
              <a:t>networks</a:t>
            </a:r>
            <a:r>
              <a:rPr lang="sl-SI" dirty="0" smtClean="0"/>
              <a:t> like </a:t>
            </a:r>
            <a:r>
              <a:rPr lang="sl-SI" dirty="0" err="1" smtClean="0"/>
              <a:t>MedPAN</a:t>
            </a:r>
            <a:r>
              <a:rPr lang="sl-SI" dirty="0" smtClean="0"/>
              <a:t> </a:t>
            </a:r>
            <a:r>
              <a:rPr lang="sl-SI" dirty="0" err="1" smtClean="0"/>
              <a:t>and</a:t>
            </a:r>
            <a:r>
              <a:rPr lang="sl-SI" dirty="0" smtClean="0"/>
              <a:t> </a:t>
            </a:r>
            <a:r>
              <a:rPr lang="sl-SI" dirty="0" err="1" smtClean="0"/>
              <a:t>AdriaPAN</a:t>
            </a:r>
            <a:endParaRPr lang="sl-SI" dirty="0" smtClean="0"/>
          </a:p>
          <a:p>
            <a:endParaRPr lang="en-US" dirty="0" smtClean="0"/>
          </a:p>
          <a:p>
            <a:endParaRPr lang="en-US" dirty="0"/>
          </a:p>
        </p:txBody>
      </p:sp>
      <p:sp>
        <p:nvSpPr>
          <p:cNvPr id="4" name="Označba mesta številke diapozitiva 3"/>
          <p:cNvSpPr>
            <a:spLocks noGrp="1"/>
          </p:cNvSpPr>
          <p:nvPr>
            <p:ph type="sldNum" sz="quarter" idx="10"/>
          </p:nvPr>
        </p:nvSpPr>
        <p:spPr/>
        <p:txBody>
          <a:bodyPr/>
          <a:lstStyle/>
          <a:p>
            <a:fld id="{83F162DE-4A98-433A-8EB0-0D1578342A6F}" type="slidenum">
              <a:rPr lang="sl-SI" smtClean="0"/>
              <a:t>16</a:t>
            </a:fld>
            <a:endParaRPr lang="sl-SI"/>
          </a:p>
        </p:txBody>
      </p:sp>
    </p:spTree>
    <p:extLst>
      <p:ext uri="{BB962C8B-B14F-4D97-AF65-F5344CB8AC3E}">
        <p14:creationId xmlns:p14="http://schemas.microsoft.com/office/powerpoint/2010/main" val="28145715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značba mesta stranske slike 1"/>
          <p:cNvSpPr>
            <a:spLocks noGrp="1" noRot="1" noChangeAspect="1"/>
          </p:cNvSpPr>
          <p:nvPr>
            <p:ph type="sldImg"/>
          </p:nvPr>
        </p:nvSpPr>
        <p:spPr/>
      </p:sp>
      <p:sp>
        <p:nvSpPr>
          <p:cNvPr id="3" name="Označba mesta opomb 2"/>
          <p:cNvSpPr>
            <a:spLocks noGrp="1"/>
          </p:cNvSpPr>
          <p:nvPr>
            <p:ph type="body" idx="1"/>
          </p:nvPr>
        </p:nvSpPr>
        <p:spPr/>
        <p:txBody>
          <a:bodyPr/>
          <a:lstStyle/>
          <a:p>
            <a:r>
              <a:rPr lang="en-US" dirty="0"/>
              <a:t>Finally, the study showed that lack of biological and socioeconomic data is an issue for many areas of the Adriatic, either because the areas are not covered by existing monitoring efforts or because national governments do not </a:t>
            </a:r>
            <a:r>
              <a:rPr lang="en-US" dirty="0" err="1"/>
              <a:t>publically</a:t>
            </a:r>
            <a:r>
              <a:rPr lang="en-US" dirty="0"/>
              <a:t> share all available datasets. To be able to successfully implement Maritime Spatial Planning, it is fundamentally important to be able to start collecting data at a regional level and for Adriatic countries to make all their datasets available. </a:t>
            </a:r>
            <a:endParaRPr lang="sl-SI" dirty="0"/>
          </a:p>
          <a:p>
            <a:endParaRPr lang="sl-SI" dirty="0"/>
          </a:p>
          <a:p>
            <a:r>
              <a:rPr lang="en-US" dirty="0"/>
              <a:t>The growth of maritime sectors also increases the challenge faced by Adriatic EU countries to meet the Convention on Biological Diversity Aichi Target 11, which requires 10% of EU waters to be within MPAs or other effective area-based management measures by 2020 [1]. The current, small extent and fragmentation of MPAs within the study area, will in fact make it very difficult to reach the target (and Good Environmental Status as well). A further obstacle to the achievement of the Aichi commitments is represented by the competition for space between areas potentially suitable for the establishment of MPAs and some developing economic sectors.</a:t>
            </a:r>
            <a:endParaRPr lang="sl-SI" dirty="0"/>
          </a:p>
        </p:txBody>
      </p:sp>
      <p:sp>
        <p:nvSpPr>
          <p:cNvPr id="4" name="Označba mesta številke diapozitiva 3"/>
          <p:cNvSpPr>
            <a:spLocks noGrp="1"/>
          </p:cNvSpPr>
          <p:nvPr>
            <p:ph type="sldNum" sz="quarter" idx="10"/>
          </p:nvPr>
        </p:nvSpPr>
        <p:spPr/>
        <p:txBody>
          <a:bodyPr/>
          <a:lstStyle/>
          <a:p>
            <a:fld id="{83F162DE-4A98-433A-8EB0-0D1578342A6F}" type="slidenum">
              <a:rPr lang="sl-SI" smtClean="0"/>
              <a:t>17</a:t>
            </a:fld>
            <a:endParaRPr lang="sl-SI"/>
          </a:p>
        </p:txBody>
      </p:sp>
    </p:spTree>
    <p:extLst>
      <p:ext uri="{BB962C8B-B14F-4D97-AF65-F5344CB8AC3E}">
        <p14:creationId xmlns:p14="http://schemas.microsoft.com/office/powerpoint/2010/main" val="7814210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značba mesta stranske slike 1"/>
          <p:cNvSpPr>
            <a:spLocks noGrp="1" noRot="1" noChangeAspect="1"/>
          </p:cNvSpPr>
          <p:nvPr>
            <p:ph type="sldImg"/>
          </p:nvPr>
        </p:nvSpPr>
        <p:spPr/>
      </p:sp>
      <p:sp>
        <p:nvSpPr>
          <p:cNvPr id="3" name="Označba mesta opomb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l-SI" sz="1200" kern="1200" dirty="0" err="1">
                <a:solidFill>
                  <a:schemeClr val="tx1"/>
                </a:solidFill>
                <a:effectLst/>
                <a:latin typeface="+mn-lt"/>
                <a:ea typeface="+mn-ea"/>
                <a:cs typeface="+mn-cs"/>
              </a:rPr>
              <a:t>The</a:t>
            </a:r>
            <a:r>
              <a:rPr lang="sl-SI" sz="1200" kern="1200" dirty="0">
                <a:solidFill>
                  <a:schemeClr val="tx1"/>
                </a:solidFill>
                <a:effectLst/>
                <a:latin typeface="+mn-lt"/>
                <a:ea typeface="+mn-ea"/>
                <a:cs typeface="+mn-cs"/>
              </a:rPr>
              <a:t> </a:t>
            </a:r>
            <a:r>
              <a:rPr lang="sl-SI" sz="1200" kern="1200" dirty="0" err="1">
                <a:solidFill>
                  <a:schemeClr val="tx1"/>
                </a:solidFill>
                <a:effectLst/>
                <a:latin typeface="+mn-lt"/>
                <a:ea typeface="+mn-ea"/>
                <a:cs typeface="+mn-cs"/>
              </a:rPr>
              <a:t>results</a:t>
            </a:r>
            <a:r>
              <a:rPr lang="sl-SI" sz="1200" kern="1200" dirty="0">
                <a:solidFill>
                  <a:schemeClr val="tx1"/>
                </a:solidFill>
                <a:effectLst/>
                <a:latin typeface="+mn-lt"/>
                <a:ea typeface="+mn-ea"/>
                <a:cs typeface="+mn-cs"/>
              </a:rPr>
              <a:t> </a:t>
            </a:r>
            <a:r>
              <a:rPr lang="sl-SI" sz="1200" kern="1200" dirty="0" err="1">
                <a:solidFill>
                  <a:schemeClr val="tx1"/>
                </a:solidFill>
                <a:effectLst/>
                <a:latin typeface="+mn-lt"/>
                <a:ea typeface="+mn-ea"/>
                <a:cs typeface="+mn-cs"/>
              </a:rPr>
              <a:t>of</a:t>
            </a:r>
            <a:r>
              <a:rPr lang="sl-SI" sz="1200" kern="1200" dirty="0">
                <a:solidFill>
                  <a:schemeClr val="tx1"/>
                </a:solidFill>
                <a:effectLst/>
                <a:latin typeface="+mn-lt"/>
                <a:ea typeface="+mn-ea"/>
                <a:cs typeface="+mn-cs"/>
              </a:rPr>
              <a:t> </a:t>
            </a:r>
            <a:r>
              <a:rPr lang="sl-SI" sz="1200" kern="1200" dirty="0" err="1">
                <a:solidFill>
                  <a:schemeClr val="tx1"/>
                </a:solidFill>
                <a:effectLst/>
                <a:latin typeface="+mn-lt"/>
                <a:ea typeface="+mn-ea"/>
                <a:cs typeface="+mn-cs"/>
              </a:rPr>
              <a:t>the</a:t>
            </a:r>
            <a:r>
              <a:rPr lang="sl-SI" sz="1200" kern="1200" dirty="0">
                <a:solidFill>
                  <a:schemeClr val="tx1"/>
                </a:solidFill>
                <a:effectLst/>
                <a:latin typeface="+mn-lt"/>
                <a:ea typeface="+mn-ea"/>
                <a:cs typeface="+mn-cs"/>
              </a:rPr>
              <a:t> </a:t>
            </a:r>
            <a:r>
              <a:rPr lang="sl-SI" sz="1200" kern="1200" dirty="0" err="1">
                <a:solidFill>
                  <a:schemeClr val="tx1"/>
                </a:solidFill>
                <a:effectLst/>
                <a:latin typeface="+mn-lt"/>
                <a:ea typeface="+mn-ea"/>
                <a:cs typeface="+mn-cs"/>
              </a:rPr>
              <a:t>MedTrends</a:t>
            </a:r>
            <a:r>
              <a:rPr lang="sl-SI" sz="1200" kern="1200" dirty="0">
                <a:solidFill>
                  <a:schemeClr val="tx1"/>
                </a:solidFill>
                <a:effectLst/>
                <a:latin typeface="+mn-lt"/>
                <a:ea typeface="+mn-ea"/>
                <a:cs typeface="+mn-cs"/>
              </a:rPr>
              <a:t> Adriatic </a:t>
            </a:r>
            <a:r>
              <a:rPr lang="sl-SI" sz="1200" kern="1200" dirty="0" err="1">
                <a:solidFill>
                  <a:schemeClr val="tx1"/>
                </a:solidFill>
                <a:effectLst/>
                <a:latin typeface="+mn-lt"/>
                <a:ea typeface="+mn-ea"/>
                <a:cs typeface="+mn-cs"/>
              </a:rPr>
              <a:t>study</a:t>
            </a:r>
            <a:r>
              <a:rPr lang="sl-SI" sz="1200" kern="1200" dirty="0">
                <a:solidFill>
                  <a:schemeClr val="tx1"/>
                </a:solidFill>
                <a:effectLst/>
                <a:latin typeface="+mn-lt"/>
                <a:ea typeface="+mn-ea"/>
                <a:cs typeface="+mn-cs"/>
              </a:rPr>
              <a:t> show </a:t>
            </a:r>
            <a:r>
              <a:rPr lang="sl-SI" sz="1200" kern="1200" dirty="0" err="1">
                <a:solidFill>
                  <a:schemeClr val="tx1"/>
                </a:solidFill>
                <a:effectLst/>
                <a:latin typeface="+mn-lt"/>
                <a:ea typeface="+mn-ea"/>
                <a:cs typeface="+mn-cs"/>
              </a:rPr>
              <a:t>that</a:t>
            </a:r>
            <a:r>
              <a:rPr lang="sl-SI" sz="1200" kern="1200" dirty="0">
                <a:solidFill>
                  <a:schemeClr val="tx1"/>
                </a:solidFill>
                <a:effectLst/>
                <a:latin typeface="+mn-lt"/>
                <a:ea typeface="+mn-ea"/>
                <a:cs typeface="+mn-cs"/>
              </a:rPr>
              <a:t> most global marine </a:t>
            </a:r>
            <a:r>
              <a:rPr lang="sl-SI" sz="1200" kern="1200" dirty="0" err="1">
                <a:solidFill>
                  <a:schemeClr val="tx1"/>
                </a:solidFill>
                <a:effectLst/>
                <a:latin typeface="+mn-lt"/>
                <a:ea typeface="+mn-ea"/>
                <a:cs typeface="+mn-cs"/>
              </a:rPr>
              <a:t>economic</a:t>
            </a:r>
            <a:r>
              <a:rPr lang="sl-SI" sz="1200" kern="1200" dirty="0">
                <a:solidFill>
                  <a:schemeClr val="tx1"/>
                </a:solidFill>
                <a:effectLst/>
                <a:latin typeface="+mn-lt"/>
                <a:ea typeface="+mn-ea"/>
                <a:cs typeface="+mn-cs"/>
              </a:rPr>
              <a:t> </a:t>
            </a:r>
            <a:r>
              <a:rPr lang="sl-SI" sz="1200" kern="1200" dirty="0" err="1">
                <a:solidFill>
                  <a:schemeClr val="tx1"/>
                </a:solidFill>
                <a:effectLst/>
                <a:latin typeface="+mn-lt"/>
                <a:ea typeface="+mn-ea"/>
                <a:cs typeface="+mn-cs"/>
              </a:rPr>
              <a:t>sectors</a:t>
            </a:r>
            <a:r>
              <a:rPr lang="sl-SI" sz="1200" kern="1200" dirty="0">
                <a:solidFill>
                  <a:schemeClr val="tx1"/>
                </a:solidFill>
                <a:effectLst/>
                <a:latin typeface="+mn-lt"/>
                <a:ea typeface="+mn-ea"/>
                <a:cs typeface="+mn-cs"/>
              </a:rPr>
              <a:t> in </a:t>
            </a:r>
            <a:r>
              <a:rPr lang="sl-SI" sz="1200" kern="1200" dirty="0" err="1">
                <a:solidFill>
                  <a:schemeClr val="tx1"/>
                </a:solidFill>
                <a:effectLst/>
                <a:latin typeface="+mn-lt"/>
                <a:ea typeface="+mn-ea"/>
                <a:cs typeface="+mn-cs"/>
              </a:rPr>
              <a:t>the</a:t>
            </a:r>
            <a:r>
              <a:rPr lang="sl-SI" sz="1200" kern="1200" dirty="0">
                <a:solidFill>
                  <a:schemeClr val="tx1"/>
                </a:solidFill>
                <a:effectLst/>
                <a:latin typeface="+mn-lt"/>
                <a:ea typeface="+mn-ea"/>
                <a:cs typeface="+mn-cs"/>
              </a:rPr>
              <a:t> Adriatic </a:t>
            </a:r>
            <a:r>
              <a:rPr lang="sl-SI" sz="1200" kern="1200" dirty="0" err="1">
                <a:solidFill>
                  <a:schemeClr val="tx1"/>
                </a:solidFill>
                <a:effectLst/>
                <a:latin typeface="+mn-lt"/>
                <a:ea typeface="+mn-ea"/>
                <a:cs typeface="+mn-cs"/>
              </a:rPr>
              <a:t>will</a:t>
            </a:r>
            <a:r>
              <a:rPr lang="sl-SI" sz="1200" kern="1200" dirty="0">
                <a:solidFill>
                  <a:schemeClr val="tx1"/>
                </a:solidFill>
                <a:effectLst/>
                <a:latin typeface="+mn-lt"/>
                <a:ea typeface="+mn-ea"/>
                <a:cs typeface="+mn-cs"/>
              </a:rPr>
              <a:t> </a:t>
            </a:r>
            <a:r>
              <a:rPr lang="sl-SI" sz="1200" kern="1200" dirty="0" err="1">
                <a:solidFill>
                  <a:schemeClr val="tx1"/>
                </a:solidFill>
                <a:effectLst/>
                <a:latin typeface="+mn-lt"/>
                <a:ea typeface="+mn-ea"/>
                <a:cs typeface="+mn-cs"/>
              </a:rPr>
              <a:t>significantly</a:t>
            </a:r>
            <a:r>
              <a:rPr lang="sl-SI" sz="1200" kern="1200" dirty="0">
                <a:solidFill>
                  <a:schemeClr val="tx1"/>
                </a:solidFill>
                <a:effectLst/>
                <a:latin typeface="+mn-lt"/>
                <a:ea typeface="+mn-ea"/>
                <a:cs typeface="+mn-cs"/>
              </a:rPr>
              <a:t> </a:t>
            </a:r>
            <a:r>
              <a:rPr lang="sl-SI" sz="1200" kern="1200" dirty="0" err="1">
                <a:solidFill>
                  <a:schemeClr val="tx1"/>
                </a:solidFill>
                <a:effectLst/>
                <a:latin typeface="+mn-lt"/>
                <a:ea typeface="+mn-ea"/>
                <a:cs typeface="+mn-cs"/>
              </a:rPr>
              <a:t>grow</a:t>
            </a:r>
            <a:r>
              <a:rPr lang="sl-SI" sz="1200" kern="1200" dirty="0">
                <a:solidFill>
                  <a:schemeClr val="tx1"/>
                </a:solidFill>
                <a:effectLst/>
                <a:latin typeface="+mn-lt"/>
                <a:ea typeface="+mn-ea"/>
                <a:cs typeface="+mn-cs"/>
              </a:rPr>
              <a:t> in </a:t>
            </a:r>
            <a:r>
              <a:rPr lang="sl-SI" sz="1200" kern="1200" dirty="0" err="1">
                <a:solidFill>
                  <a:schemeClr val="tx1"/>
                </a:solidFill>
                <a:effectLst/>
                <a:latin typeface="+mn-lt"/>
                <a:ea typeface="+mn-ea"/>
                <a:cs typeface="+mn-cs"/>
              </a:rPr>
              <a:t>the</a:t>
            </a:r>
            <a:r>
              <a:rPr lang="sl-SI" sz="1200" kern="1200" dirty="0">
                <a:solidFill>
                  <a:schemeClr val="tx1"/>
                </a:solidFill>
                <a:effectLst/>
                <a:latin typeface="+mn-lt"/>
                <a:ea typeface="+mn-ea"/>
                <a:cs typeface="+mn-cs"/>
              </a:rPr>
              <a:t> </a:t>
            </a:r>
            <a:r>
              <a:rPr lang="sl-SI" sz="1200" kern="1200" dirty="0" err="1">
                <a:solidFill>
                  <a:schemeClr val="tx1"/>
                </a:solidFill>
                <a:effectLst/>
                <a:latin typeface="+mn-lt"/>
                <a:ea typeface="+mn-ea"/>
                <a:cs typeface="+mn-cs"/>
              </a:rPr>
              <a:t>next</a:t>
            </a:r>
            <a:r>
              <a:rPr lang="sl-SI" sz="1200" kern="1200" dirty="0">
                <a:solidFill>
                  <a:schemeClr val="tx1"/>
                </a:solidFill>
                <a:effectLst/>
                <a:latin typeface="+mn-lt"/>
                <a:ea typeface="+mn-ea"/>
                <a:cs typeface="+mn-cs"/>
              </a:rPr>
              <a:t> 15 </a:t>
            </a:r>
            <a:r>
              <a:rPr lang="sl-SI" sz="1200" kern="1200" dirty="0" err="1">
                <a:solidFill>
                  <a:schemeClr val="tx1"/>
                </a:solidFill>
                <a:effectLst/>
                <a:latin typeface="+mn-lt"/>
                <a:ea typeface="+mn-ea"/>
                <a:cs typeface="+mn-cs"/>
              </a:rPr>
              <a:t>years</a:t>
            </a:r>
            <a:r>
              <a:rPr lang="sl-SI" sz="1200" kern="1200" dirty="0">
                <a:solidFill>
                  <a:schemeClr val="tx1"/>
                </a:solidFill>
                <a:effectLst/>
                <a:latin typeface="+mn-lt"/>
                <a:ea typeface="+mn-ea"/>
                <a:cs typeface="+mn-cs"/>
              </a:rPr>
              <a:t>, </a:t>
            </a:r>
            <a:r>
              <a:rPr lang="sl-SI" sz="1200" kern="1200" dirty="0" err="1">
                <a:solidFill>
                  <a:schemeClr val="tx1"/>
                </a:solidFill>
                <a:effectLst/>
                <a:latin typeface="+mn-lt"/>
                <a:ea typeface="+mn-ea"/>
                <a:cs typeface="+mn-cs"/>
              </a:rPr>
              <a:t>with</a:t>
            </a:r>
            <a:r>
              <a:rPr lang="sl-SI" sz="1200" kern="1200" dirty="0">
                <a:solidFill>
                  <a:schemeClr val="tx1"/>
                </a:solidFill>
                <a:effectLst/>
                <a:latin typeface="+mn-lt"/>
                <a:ea typeface="+mn-ea"/>
                <a:cs typeface="+mn-cs"/>
              </a:rPr>
              <a:t> </a:t>
            </a:r>
            <a:r>
              <a:rPr lang="sl-SI" sz="1200" kern="1200" dirty="0" err="1">
                <a:solidFill>
                  <a:schemeClr val="tx1"/>
                </a:solidFill>
                <a:effectLst/>
                <a:latin typeface="+mn-lt"/>
                <a:ea typeface="+mn-ea"/>
                <a:cs typeface="+mn-cs"/>
              </a:rPr>
              <a:t>the</a:t>
            </a:r>
            <a:r>
              <a:rPr lang="sl-SI" sz="1200" kern="1200" dirty="0">
                <a:solidFill>
                  <a:schemeClr val="tx1"/>
                </a:solidFill>
                <a:effectLst/>
                <a:latin typeface="+mn-lt"/>
                <a:ea typeface="+mn-ea"/>
                <a:cs typeface="+mn-cs"/>
              </a:rPr>
              <a:t> </a:t>
            </a:r>
            <a:r>
              <a:rPr lang="sl-SI" sz="1200" kern="1200" dirty="0" err="1">
                <a:solidFill>
                  <a:schemeClr val="tx1"/>
                </a:solidFill>
                <a:effectLst/>
                <a:latin typeface="+mn-lt"/>
                <a:ea typeface="+mn-ea"/>
                <a:cs typeface="+mn-cs"/>
              </a:rPr>
              <a:t>exception</a:t>
            </a:r>
            <a:r>
              <a:rPr lang="sl-SI" sz="1200" kern="1200" dirty="0">
                <a:solidFill>
                  <a:schemeClr val="tx1"/>
                </a:solidFill>
                <a:effectLst/>
                <a:latin typeface="+mn-lt"/>
                <a:ea typeface="+mn-ea"/>
                <a:cs typeface="+mn-cs"/>
              </a:rPr>
              <a:t> </a:t>
            </a:r>
            <a:r>
              <a:rPr lang="sl-SI" sz="1200" kern="1200" dirty="0" err="1">
                <a:solidFill>
                  <a:schemeClr val="tx1"/>
                </a:solidFill>
                <a:effectLst/>
                <a:latin typeface="+mn-lt"/>
                <a:ea typeface="+mn-ea"/>
                <a:cs typeface="+mn-cs"/>
              </a:rPr>
              <a:t>of</a:t>
            </a:r>
            <a:r>
              <a:rPr lang="sl-SI" sz="1200" kern="1200" dirty="0">
                <a:solidFill>
                  <a:schemeClr val="tx1"/>
                </a:solidFill>
                <a:effectLst/>
                <a:latin typeface="+mn-lt"/>
                <a:ea typeface="+mn-ea"/>
                <a:cs typeface="+mn-cs"/>
              </a:rPr>
              <a:t> </a:t>
            </a:r>
            <a:r>
              <a:rPr lang="sl-SI" sz="1200" kern="1200" dirty="0" err="1">
                <a:solidFill>
                  <a:schemeClr val="tx1"/>
                </a:solidFill>
                <a:effectLst/>
                <a:latin typeface="+mn-lt"/>
                <a:ea typeface="+mn-ea"/>
                <a:cs typeface="+mn-cs"/>
              </a:rPr>
              <a:t>the</a:t>
            </a:r>
            <a:r>
              <a:rPr lang="sl-SI" sz="1200" kern="1200" dirty="0">
                <a:solidFill>
                  <a:schemeClr val="tx1"/>
                </a:solidFill>
                <a:effectLst/>
                <a:latin typeface="+mn-lt"/>
                <a:ea typeface="+mn-ea"/>
                <a:cs typeface="+mn-cs"/>
              </a:rPr>
              <a:t> </a:t>
            </a:r>
            <a:r>
              <a:rPr lang="sl-SI" sz="1200" kern="1200" dirty="0" err="1">
                <a:solidFill>
                  <a:schemeClr val="tx1"/>
                </a:solidFill>
                <a:effectLst/>
                <a:latin typeface="+mn-lt"/>
                <a:ea typeface="+mn-ea"/>
                <a:cs typeface="+mn-cs"/>
              </a:rPr>
              <a:t>fishery</a:t>
            </a:r>
            <a:r>
              <a:rPr lang="sl-SI" sz="1200" kern="1200" dirty="0">
                <a:solidFill>
                  <a:schemeClr val="tx1"/>
                </a:solidFill>
                <a:effectLst/>
                <a:latin typeface="+mn-lt"/>
                <a:ea typeface="+mn-ea"/>
                <a:cs typeface="+mn-cs"/>
              </a:rPr>
              <a:t> </a:t>
            </a:r>
            <a:r>
              <a:rPr lang="sl-SI" sz="1200" kern="1200" dirty="0" err="1">
                <a:solidFill>
                  <a:schemeClr val="tx1"/>
                </a:solidFill>
                <a:effectLst/>
                <a:latin typeface="+mn-lt"/>
                <a:ea typeface="+mn-ea"/>
                <a:cs typeface="+mn-cs"/>
              </a:rPr>
              <a:t>and</a:t>
            </a:r>
            <a:r>
              <a:rPr lang="sl-SI" sz="1200" kern="1200" dirty="0">
                <a:solidFill>
                  <a:schemeClr val="tx1"/>
                </a:solidFill>
                <a:effectLst/>
                <a:latin typeface="+mn-lt"/>
                <a:ea typeface="+mn-ea"/>
                <a:cs typeface="+mn-cs"/>
              </a:rPr>
              <a:t> </a:t>
            </a:r>
            <a:r>
              <a:rPr lang="sl-SI" sz="1200" kern="1200" dirty="0" err="1">
                <a:solidFill>
                  <a:schemeClr val="tx1"/>
                </a:solidFill>
                <a:effectLst/>
                <a:latin typeface="+mn-lt"/>
                <a:ea typeface="+mn-ea"/>
                <a:cs typeface="+mn-cs"/>
              </a:rPr>
              <a:t>military</a:t>
            </a:r>
            <a:r>
              <a:rPr lang="sl-SI" sz="1200" kern="1200" dirty="0">
                <a:solidFill>
                  <a:schemeClr val="tx1"/>
                </a:solidFill>
                <a:effectLst/>
                <a:latin typeface="+mn-lt"/>
                <a:ea typeface="+mn-ea"/>
                <a:cs typeface="+mn-cs"/>
              </a:rPr>
              <a:t> </a:t>
            </a:r>
            <a:r>
              <a:rPr lang="sl-SI" sz="1200" kern="1200" dirty="0" err="1">
                <a:solidFill>
                  <a:schemeClr val="tx1"/>
                </a:solidFill>
                <a:effectLst/>
                <a:latin typeface="+mn-lt"/>
                <a:ea typeface="+mn-ea"/>
                <a:cs typeface="+mn-cs"/>
              </a:rPr>
              <a:t>sectors</a:t>
            </a:r>
            <a:r>
              <a:rPr lang="sl-SI" sz="1200" kern="1200" dirty="0">
                <a:solidFill>
                  <a:schemeClr val="tx1"/>
                </a:solidFill>
                <a:effectLst/>
                <a:latin typeface="+mn-lt"/>
                <a:ea typeface="+mn-ea"/>
                <a:cs typeface="+mn-cs"/>
              </a:rPr>
              <a:t>. New </a:t>
            </a:r>
            <a:r>
              <a:rPr lang="sl-SI" sz="1200" kern="1200" dirty="0" err="1">
                <a:solidFill>
                  <a:schemeClr val="tx1"/>
                </a:solidFill>
                <a:effectLst/>
                <a:latin typeface="+mn-lt"/>
                <a:ea typeface="+mn-ea"/>
                <a:cs typeface="+mn-cs"/>
              </a:rPr>
              <a:t>maritime</a:t>
            </a:r>
            <a:r>
              <a:rPr lang="sl-SI" sz="1200" kern="1200" dirty="0">
                <a:solidFill>
                  <a:schemeClr val="tx1"/>
                </a:solidFill>
                <a:effectLst/>
                <a:latin typeface="+mn-lt"/>
                <a:ea typeface="+mn-ea"/>
                <a:cs typeface="+mn-cs"/>
              </a:rPr>
              <a:t> </a:t>
            </a:r>
            <a:r>
              <a:rPr lang="sl-SI" sz="1200" kern="1200" dirty="0" err="1">
                <a:solidFill>
                  <a:schemeClr val="tx1"/>
                </a:solidFill>
                <a:effectLst/>
                <a:latin typeface="+mn-lt"/>
                <a:ea typeface="+mn-ea"/>
                <a:cs typeface="+mn-cs"/>
              </a:rPr>
              <a:t>sectors</a:t>
            </a:r>
            <a:r>
              <a:rPr lang="sl-SI" sz="1200" kern="1200" dirty="0">
                <a:solidFill>
                  <a:schemeClr val="tx1"/>
                </a:solidFill>
                <a:effectLst/>
                <a:latin typeface="+mn-lt"/>
                <a:ea typeface="+mn-ea"/>
                <a:cs typeface="+mn-cs"/>
              </a:rPr>
              <a:t>, </a:t>
            </a:r>
            <a:r>
              <a:rPr lang="sl-SI" sz="1200" kern="1200" dirty="0" err="1">
                <a:solidFill>
                  <a:schemeClr val="tx1"/>
                </a:solidFill>
                <a:effectLst/>
                <a:latin typeface="+mn-lt"/>
                <a:ea typeface="+mn-ea"/>
                <a:cs typeface="+mn-cs"/>
              </a:rPr>
              <a:t>such</a:t>
            </a:r>
            <a:r>
              <a:rPr lang="sl-SI" sz="1200" kern="1200" dirty="0">
                <a:solidFill>
                  <a:schemeClr val="tx1"/>
                </a:solidFill>
                <a:effectLst/>
                <a:latin typeface="+mn-lt"/>
                <a:ea typeface="+mn-ea"/>
                <a:cs typeface="+mn-cs"/>
              </a:rPr>
              <a:t> as </a:t>
            </a:r>
            <a:r>
              <a:rPr lang="sl-SI" sz="1200" kern="1200" dirty="0" err="1">
                <a:solidFill>
                  <a:schemeClr val="tx1"/>
                </a:solidFill>
                <a:effectLst/>
                <a:latin typeface="+mn-lt"/>
                <a:ea typeface="+mn-ea"/>
                <a:cs typeface="+mn-cs"/>
              </a:rPr>
              <a:t>offshore</a:t>
            </a:r>
            <a:r>
              <a:rPr lang="sl-SI" sz="1200" kern="1200" dirty="0">
                <a:solidFill>
                  <a:schemeClr val="tx1"/>
                </a:solidFill>
                <a:effectLst/>
                <a:latin typeface="+mn-lt"/>
                <a:ea typeface="+mn-ea"/>
                <a:cs typeface="+mn-cs"/>
              </a:rPr>
              <a:t> </a:t>
            </a:r>
            <a:r>
              <a:rPr lang="sl-SI" sz="1200" kern="1200" dirty="0" err="1">
                <a:solidFill>
                  <a:schemeClr val="tx1"/>
                </a:solidFill>
                <a:effectLst/>
                <a:latin typeface="+mn-lt"/>
                <a:ea typeface="+mn-ea"/>
                <a:cs typeface="+mn-cs"/>
              </a:rPr>
              <a:t>renewable</a:t>
            </a:r>
            <a:r>
              <a:rPr lang="sl-SI" sz="1200" kern="1200" dirty="0">
                <a:solidFill>
                  <a:schemeClr val="tx1"/>
                </a:solidFill>
                <a:effectLst/>
                <a:latin typeface="+mn-lt"/>
                <a:ea typeface="+mn-ea"/>
                <a:cs typeface="+mn-cs"/>
              </a:rPr>
              <a:t> </a:t>
            </a:r>
            <a:r>
              <a:rPr lang="sl-SI" sz="1200" kern="1200" dirty="0" err="1">
                <a:solidFill>
                  <a:schemeClr val="tx1"/>
                </a:solidFill>
                <a:effectLst/>
                <a:latin typeface="+mn-lt"/>
                <a:ea typeface="+mn-ea"/>
                <a:cs typeface="+mn-cs"/>
              </a:rPr>
              <a:t>energy</a:t>
            </a:r>
            <a:r>
              <a:rPr lang="sl-SI" sz="1200" kern="1200" dirty="0">
                <a:solidFill>
                  <a:schemeClr val="tx1"/>
                </a:solidFill>
                <a:effectLst/>
                <a:latin typeface="+mn-lt"/>
                <a:ea typeface="+mn-ea"/>
                <a:cs typeface="+mn-cs"/>
              </a:rPr>
              <a:t> </a:t>
            </a:r>
            <a:r>
              <a:rPr lang="sl-SI" sz="1200" kern="1200" dirty="0" err="1">
                <a:solidFill>
                  <a:schemeClr val="tx1"/>
                </a:solidFill>
                <a:effectLst/>
                <a:latin typeface="+mn-lt"/>
                <a:ea typeface="+mn-ea"/>
                <a:cs typeface="+mn-cs"/>
              </a:rPr>
              <a:t>will</a:t>
            </a:r>
            <a:r>
              <a:rPr lang="sl-SI" sz="1200" kern="1200" dirty="0">
                <a:solidFill>
                  <a:schemeClr val="tx1"/>
                </a:solidFill>
                <a:effectLst/>
                <a:latin typeface="+mn-lt"/>
                <a:ea typeface="+mn-ea"/>
                <a:cs typeface="+mn-cs"/>
              </a:rPr>
              <a:t> </a:t>
            </a:r>
            <a:r>
              <a:rPr lang="sl-SI" sz="1200" kern="1200" dirty="0" err="1">
                <a:solidFill>
                  <a:schemeClr val="tx1"/>
                </a:solidFill>
                <a:effectLst/>
                <a:latin typeface="+mn-lt"/>
                <a:ea typeface="+mn-ea"/>
                <a:cs typeface="+mn-cs"/>
              </a:rPr>
              <a:t>increase</a:t>
            </a:r>
            <a:r>
              <a:rPr lang="sl-SI" sz="1200" kern="1200" dirty="0">
                <a:solidFill>
                  <a:schemeClr val="tx1"/>
                </a:solidFill>
                <a:effectLst/>
                <a:latin typeface="+mn-lt"/>
                <a:ea typeface="+mn-ea"/>
                <a:cs typeface="+mn-cs"/>
              </a:rPr>
              <a:t> in </a:t>
            </a:r>
            <a:r>
              <a:rPr lang="sl-SI" sz="1200" kern="1200" dirty="0" err="1">
                <a:solidFill>
                  <a:schemeClr val="tx1"/>
                </a:solidFill>
                <a:effectLst/>
                <a:latin typeface="+mn-lt"/>
                <a:ea typeface="+mn-ea"/>
                <a:cs typeface="+mn-cs"/>
              </a:rPr>
              <a:t>importance</a:t>
            </a:r>
            <a:r>
              <a:rPr lang="sl-SI" sz="1200" kern="1200" dirty="0">
                <a:solidFill>
                  <a:schemeClr val="tx1"/>
                </a:solidFill>
                <a:effectLst/>
                <a:latin typeface="+mn-lt"/>
                <a:ea typeface="+mn-ea"/>
                <a:cs typeface="+mn-cs"/>
              </a:rPr>
              <a:t> in </a:t>
            </a:r>
            <a:r>
              <a:rPr lang="sl-SI" sz="1200" kern="1200" dirty="0" err="1">
                <a:solidFill>
                  <a:schemeClr val="tx1"/>
                </a:solidFill>
                <a:effectLst/>
                <a:latin typeface="+mn-lt"/>
                <a:ea typeface="+mn-ea"/>
                <a:cs typeface="+mn-cs"/>
              </a:rPr>
              <a:t>the</a:t>
            </a:r>
            <a:r>
              <a:rPr lang="sl-SI" sz="1200" kern="1200" dirty="0">
                <a:solidFill>
                  <a:schemeClr val="tx1"/>
                </a:solidFill>
                <a:effectLst/>
                <a:latin typeface="+mn-lt"/>
                <a:ea typeface="+mn-ea"/>
                <a:cs typeface="+mn-cs"/>
              </a:rPr>
              <a:t> future. In </a:t>
            </a:r>
            <a:r>
              <a:rPr lang="sl-SI" sz="1200" kern="1200" dirty="0" err="1">
                <a:solidFill>
                  <a:schemeClr val="tx1"/>
                </a:solidFill>
                <a:effectLst/>
                <a:latin typeface="+mn-lt"/>
                <a:ea typeface="+mn-ea"/>
                <a:cs typeface="+mn-cs"/>
              </a:rPr>
              <a:t>addition</a:t>
            </a:r>
            <a:r>
              <a:rPr lang="sl-SI" sz="1200" kern="1200" dirty="0">
                <a:solidFill>
                  <a:schemeClr val="tx1"/>
                </a:solidFill>
                <a:effectLst/>
                <a:latin typeface="+mn-lt"/>
                <a:ea typeface="+mn-ea"/>
                <a:cs typeface="+mn-cs"/>
              </a:rPr>
              <a:t>, it is </a:t>
            </a:r>
            <a:r>
              <a:rPr lang="sl-SI" sz="1200" kern="1200" dirty="0" err="1">
                <a:solidFill>
                  <a:schemeClr val="tx1"/>
                </a:solidFill>
                <a:effectLst/>
                <a:latin typeface="+mn-lt"/>
                <a:ea typeface="+mn-ea"/>
                <a:cs typeface="+mn-cs"/>
              </a:rPr>
              <a:t>expected</a:t>
            </a:r>
            <a:r>
              <a:rPr lang="sl-SI" sz="1200" kern="1200" dirty="0">
                <a:solidFill>
                  <a:schemeClr val="tx1"/>
                </a:solidFill>
                <a:effectLst/>
                <a:latin typeface="+mn-lt"/>
                <a:ea typeface="+mn-ea"/>
                <a:cs typeface="+mn-cs"/>
              </a:rPr>
              <a:t> </a:t>
            </a:r>
            <a:r>
              <a:rPr lang="sl-SI" sz="1200" kern="1200" dirty="0" err="1">
                <a:solidFill>
                  <a:schemeClr val="tx1"/>
                </a:solidFill>
                <a:effectLst/>
                <a:latin typeface="+mn-lt"/>
                <a:ea typeface="+mn-ea"/>
                <a:cs typeface="+mn-cs"/>
              </a:rPr>
              <a:t>that</a:t>
            </a:r>
            <a:r>
              <a:rPr lang="sl-SI" sz="1200" kern="1200" dirty="0">
                <a:solidFill>
                  <a:schemeClr val="tx1"/>
                </a:solidFill>
                <a:effectLst/>
                <a:latin typeface="+mn-lt"/>
                <a:ea typeface="+mn-ea"/>
                <a:cs typeface="+mn-cs"/>
              </a:rPr>
              <a:t> </a:t>
            </a:r>
            <a:r>
              <a:rPr lang="sl-SI" sz="1200" kern="1200" dirty="0" err="1">
                <a:solidFill>
                  <a:schemeClr val="tx1"/>
                </a:solidFill>
                <a:effectLst/>
                <a:latin typeface="+mn-lt"/>
                <a:ea typeface="+mn-ea"/>
                <a:cs typeface="+mn-cs"/>
              </a:rPr>
              <a:t>the</a:t>
            </a:r>
            <a:r>
              <a:rPr lang="sl-SI" sz="1200" kern="1200" dirty="0">
                <a:solidFill>
                  <a:schemeClr val="tx1"/>
                </a:solidFill>
                <a:effectLst/>
                <a:latin typeface="+mn-lt"/>
                <a:ea typeface="+mn-ea"/>
                <a:cs typeface="+mn-cs"/>
              </a:rPr>
              <a:t> </a:t>
            </a:r>
            <a:r>
              <a:rPr lang="sl-SI" sz="1200" kern="1200" dirty="0" err="1">
                <a:solidFill>
                  <a:schemeClr val="tx1"/>
                </a:solidFill>
                <a:effectLst/>
                <a:latin typeface="+mn-lt"/>
                <a:ea typeface="+mn-ea"/>
                <a:cs typeface="+mn-cs"/>
              </a:rPr>
              <a:t>three</a:t>
            </a:r>
            <a:r>
              <a:rPr lang="sl-SI" sz="1200" kern="1200" dirty="0">
                <a:solidFill>
                  <a:schemeClr val="tx1"/>
                </a:solidFill>
                <a:effectLst/>
                <a:latin typeface="+mn-lt"/>
                <a:ea typeface="+mn-ea"/>
                <a:cs typeface="+mn-cs"/>
              </a:rPr>
              <a:t> </a:t>
            </a:r>
            <a:r>
              <a:rPr lang="sl-SI" sz="1200" kern="1200" dirty="0" err="1">
                <a:solidFill>
                  <a:schemeClr val="tx1"/>
                </a:solidFill>
                <a:effectLst/>
                <a:latin typeface="+mn-lt"/>
                <a:ea typeface="+mn-ea"/>
                <a:cs typeface="+mn-cs"/>
              </a:rPr>
              <a:t>biggest</a:t>
            </a:r>
            <a:r>
              <a:rPr lang="sl-SI" sz="1200" kern="1200" dirty="0">
                <a:solidFill>
                  <a:schemeClr val="tx1"/>
                </a:solidFill>
                <a:effectLst/>
                <a:latin typeface="+mn-lt"/>
                <a:ea typeface="+mn-ea"/>
                <a:cs typeface="+mn-cs"/>
              </a:rPr>
              <a:t> </a:t>
            </a:r>
            <a:r>
              <a:rPr lang="sl-SI" sz="1200" kern="1200" dirty="0" err="1">
                <a:solidFill>
                  <a:schemeClr val="tx1"/>
                </a:solidFill>
                <a:effectLst/>
                <a:latin typeface="+mn-lt"/>
                <a:ea typeface="+mn-ea"/>
                <a:cs typeface="+mn-cs"/>
              </a:rPr>
              <a:t>sectors</a:t>
            </a:r>
            <a:r>
              <a:rPr lang="sl-SI" sz="1200" kern="1200" dirty="0">
                <a:solidFill>
                  <a:schemeClr val="tx1"/>
                </a:solidFill>
                <a:effectLst/>
                <a:latin typeface="+mn-lt"/>
                <a:ea typeface="+mn-ea"/>
                <a:cs typeface="+mn-cs"/>
              </a:rPr>
              <a:t>, </a:t>
            </a:r>
            <a:r>
              <a:rPr lang="sl-SI" sz="1200" kern="1200" dirty="0" err="1">
                <a:solidFill>
                  <a:schemeClr val="tx1"/>
                </a:solidFill>
                <a:effectLst/>
                <a:latin typeface="+mn-lt"/>
                <a:ea typeface="+mn-ea"/>
                <a:cs typeface="+mn-cs"/>
              </a:rPr>
              <a:t>maritime</a:t>
            </a:r>
            <a:r>
              <a:rPr lang="sl-SI" sz="1200" kern="1200" dirty="0">
                <a:solidFill>
                  <a:schemeClr val="tx1"/>
                </a:solidFill>
                <a:effectLst/>
                <a:latin typeface="+mn-lt"/>
                <a:ea typeface="+mn-ea"/>
                <a:cs typeface="+mn-cs"/>
              </a:rPr>
              <a:t> transport, </a:t>
            </a:r>
            <a:r>
              <a:rPr lang="sl-SI" sz="1200" kern="1200" dirty="0" err="1">
                <a:solidFill>
                  <a:schemeClr val="tx1"/>
                </a:solidFill>
                <a:effectLst/>
                <a:latin typeface="+mn-lt"/>
                <a:ea typeface="+mn-ea"/>
                <a:cs typeface="+mn-cs"/>
              </a:rPr>
              <a:t>tourism</a:t>
            </a:r>
            <a:r>
              <a:rPr lang="sl-SI" sz="1200" kern="1200" dirty="0">
                <a:solidFill>
                  <a:schemeClr val="tx1"/>
                </a:solidFill>
                <a:effectLst/>
                <a:latin typeface="+mn-lt"/>
                <a:ea typeface="+mn-ea"/>
                <a:cs typeface="+mn-cs"/>
              </a:rPr>
              <a:t> </a:t>
            </a:r>
            <a:r>
              <a:rPr lang="sl-SI" sz="1200" kern="1200" dirty="0" err="1">
                <a:solidFill>
                  <a:schemeClr val="tx1"/>
                </a:solidFill>
                <a:effectLst/>
                <a:latin typeface="+mn-lt"/>
                <a:ea typeface="+mn-ea"/>
                <a:cs typeface="+mn-cs"/>
              </a:rPr>
              <a:t>and</a:t>
            </a:r>
            <a:r>
              <a:rPr lang="sl-SI" sz="1200" kern="1200" dirty="0">
                <a:solidFill>
                  <a:schemeClr val="tx1"/>
                </a:solidFill>
                <a:effectLst/>
                <a:latin typeface="+mn-lt"/>
                <a:ea typeface="+mn-ea"/>
                <a:cs typeface="+mn-cs"/>
              </a:rPr>
              <a:t> </a:t>
            </a:r>
            <a:r>
              <a:rPr lang="sl-SI" sz="1200" kern="1200" dirty="0" err="1">
                <a:solidFill>
                  <a:schemeClr val="tx1"/>
                </a:solidFill>
                <a:effectLst/>
                <a:latin typeface="+mn-lt"/>
                <a:ea typeface="+mn-ea"/>
                <a:cs typeface="+mn-cs"/>
              </a:rPr>
              <a:t>offshore</a:t>
            </a:r>
            <a:r>
              <a:rPr lang="sl-SI" sz="1200" kern="1200" dirty="0">
                <a:solidFill>
                  <a:schemeClr val="tx1"/>
                </a:solidFill>
                <a:effectLst/>
                <a:latin typeface="+mn-lt"/>
                <a:ea typeface="+mn-ea"/>
                <a:cs typeface="+mn-cs"/>
              </a:rPr>
              <a:t> </a:t>
            </a:r>
            <a:r>
              <a:rPr lang="sl-SI" sz="1200" kern="1200" dirty="0" err="1">
                <a:solidFill>
                  <a:schemeClr val="tx1"/>
                </a:solidFill>
                <a:effectLst/>
                <a:latin typeface="+mn-lt"/>
                <a:ea typeface="+mn-ea"/>
                <a:cs typeface="+mn-cs"/>
              </a:rPr>
              <a:t>oil</a:t>
            </a:r>
            <a:r>
              <a:rPr lang="sl-SI" sz="1200" kern="1200" dirty="0">
                <a:solidFill>
                  <a:schemeClr val="tx1"/>
                </a:solidFill>
                <a:effectLst/>
                <a:latin typeface="+mn-lt"/>
                <a:ea typeface="+mn-ea"/>
                <a:cs typeface="+mn-cs"/>
              </a:rPr>
              <a:t> </a:t>
            </a:r>
            <a:r>
              <a:rPr lang="sl-SI" sz="1200" kern="1200" dirty="0" err="1">
                <a:solidFill>
                  <a:schemeClr val="tx1"/>
                </a:solidFill>
                <a:effectLst/>
                <a:latin typeface="+mn-lt"/>
                <a:ea typeface="+mn-ea"/>
                <a:cs typeface="+mn-cs"/>
              </a:rPr>
              <a:t>and</a:t>
            </a:r>
            <a:r>
              <a:rPr lang="sl-SI" sz="1200" kern="1200" dirty="0">
                <a:solidFill>
                  <a:schemeClr val="tx1"/>
                </a:solidFill>
                <a:effectLst/>
                <a:latin typeface="+mn-lt"/>
                <a:ea typeface="+mn-ea"/>
                <a:cs typeface="+mn-cs"/>
              </a:rPr>
              <a:t> gas </a:t>
            </a:r>
            <a:r>
              <a:rPr lang="sl-SI" sz="1200" kern="1200" dirty="0" err="1">
                <a:solidFill>
                  <a:schemeClr val="tx1"/>
                </a:solidFill>
                <a:effectLst/>
                <a:latin typeface="+mn-lt"/>
                <a:ea typeface="+mn-ea"/>
                <a:cs typeface="+mn-cs"/>
              </a:rPr>
              <a:t>industry</a:t>
            </a:r>
            <a:r>
              <a:rPr lang="sl-SI" sz="1200" kern="1200" dirty="0">
                <a:solidFill>
                  <a:schemeClr val="tx1"/>
                </a:solidFill>
                <a:effectLst/>
                <a:latin typeface="+mn-lt"/>
                <a:ea typeface="+mn-ea"/>
                <a:cs typeface="+mn-cs"/>
              </a:rPr>
              <a:t>, </a:t>
            </a:r>
            <a:r>
              <a:rPr lang="sl-SI" sz="1200" kern="1200" dirty="0" err="1">
                <a:solidFill>
                  <a:schemeClr val="tx1"/>
                </a:solidFill>
                <a:effectLst/>
                <a:latin typeface="+mn-lt"/>
                <a:ea typeface="+mn-ea"/>
                <a:cs typeface="+mn-cs"/>
              </a:rPr>
              <a:t>will</a:t>
            </a:r>
            <a:r>
              <a:rPr lang="sl-SI" sz="1200" kern="1200" dirty="0">
                <a:solidFill>
                  <a:schemeClr val="tx1"/>
                </a:solidFill>
                <a:effectLst/>
                <a:latin typeface="+mn-lt"/>
                <a:ea typeface="+mn-ea"/>
                <a:cs typeface="+mn-cs"/>
              </a:rPr>
              <a:t> show large-scale </a:t>
            </a:r>
            <a:r>
              <a:rPr lang="sl-SI" sz="1200" kern="1200" dirty="0" err="1">
                <a:solidFill>
                  <a:schemeClr val="tx1"/>
                </a:solidFill>
                <a:effectLst/>
                <a:latin typeface="+mn-lt"/>
                <a:ea typeface="+mn-ea"/>
                <a:cs typeface="+mn-cs"/>
              </a:rPr>
              <a:t>increase</a:t>
            </a:r>
            <a:r>
              <a:rPr lang="sl-SI" sz="1200" kern="1200" dirty="0">
                <a:solidFill>
                  <a:schemeClr val="tx1"/>
                </a:solidFill>
                <a:effectLst/>
                <a:latin typeface="+mn-lt"/>
                <a:ea typeface="+mn-ea"/>
                <a:cs typeface="+mn-cs"/>
              </a:rPr>
              <a:t> in </a:t>
            </a:r>
            <a:r>
              <a:rPr lang="sl-SI" sz="1200" kern="1200" dirty="0" err="1">
                <a:solidFill>
                  <a:schemeClr val="tx1"/>
                </a:solidFill>
                <a:effectLst/>
                <a:latin typeface="+mn-lt"/>
                <a:ea typeface="+mn-ea"/>
                <a:cs typeface="+mn-cs"/>
              </a:rPr>
              <a:t>the</a:t>
            </a:r>
            <a:r>
              <a:rPr lang="sl-SI" sz="1200" kern="1200" dirty="0">
                <a:solidFill>
                  <a:schemeClr val="tx1"/>
                </a:solidFill>
                <a:effectLst/>
                <a:latin typeface="+mn-lt"/>
                <a:ea typeface="+mn-ea"/>
                <a:cs typeface="+mn-cs"/>
              </a:rPr>
              <a:t> </a:t>
            </a:r>
            <a:r>
              <a:rPr lang="sl-SI" sz="1200" kern="1200" dirty="0" err="1">
                <a:solidFill>
                  <a:schemeClr val="tx1"/>
                </a:solidFill>
                <a:effectLst/>
                <a:latin typeface="+mn-lt"/>
                <a:ea typeface="+mn-ea"/>
                <a:cs typeface="+mn-cs"/>
              </a:rPr>
              <a:t>coming</a:t>
            </a:r>
            <a:r>
              <a:rPr lang="sl-SI" sz="1200" kern="1200" dirty="0">
                <a:solidFill>
                  <a:schemeClr val="tx1"/>
                </a:solidFill>
                <a:effectLst/>
                <a:latin typeface="+mn-lt"/>
                <a:ea typeface="+mn-ea"/>
                <a:cs typeface="+mn-cs"/>
              </a:rPr>
              <a:t> </a:t>
            </a:r>
            <a:r>
              <a:rPr lang="sl-SI" sz="1200" kern="1200" dirty="0" err="1">
                <a:solidFill>
                  <a:schemeClr val="tx1"/>
                </a:solidFill>
                <a:effectLst/>
                <a:latin typeface="+mn-lt"/>
                <a:ea typeface="+mn-ea"/>
                <a:cs typeface="+mn-cs"/>
              </a:rPr>
              <a:t>years</a:t>
            </a:r>
            <a:r>
              <a:rPr lang="sl-SI" sz="1200" kern="1200" dirty="0">
                <a:solidFill>
                  <a:schemeClr val="tx1"/>
                </a:solidFill>
                <a:effectLst/>
                <a:latin typeface="+mn-lt"/>
                <a:ea typeface="+mn-ea"/>
                <a:cs typeface="+mn-cs"/>
              </a:rPr>
              <a:t>.</a:t>
            </a:r>
          </a:p>
          <a:p>
            <a:endParaRPr lang="sl-SI" dirty="0"/>
          </a:p>
          <a:p>
            <a:r>
              <a:rPr lang="en-US" dirty="0"/>
              <a:t>The specific emphasis on Blue Growth of the EU Strategy for the Adriatic and Ionian Region (EUSAIR) is expected to contribute even further to the growth of maritime economic sectors in the region. </a:t>
            </a:r>
            <a:endParaRPr lang="sl-SI" dirty="0"/>
          </a:p>
          <a:p>
            <a:endParaRPr lang="sl-SI" dirty="0"/>
          </a:p>
          <a:p>
            <a:r>
              <a:rPr lang="en-US" dirty="0"/>
              <a:t>The growth of maritime sectors also increases the challenge faced by Adriatic EU countries to meet the Convention on Biological Diversity Aichi Target 11, which requires 10% of EU waters to be within MPAs or other effective area-based management measures by 2020 [1]. The current, small extent and fragmentation of MPAs within the study area, will in fact make it very difficult to reach the target (and Good Environmental Status as well). A further obstacle to the achievement of the Aichi commitments is represented by the competition for space between areas potentially suitable for the establishment of MPAs and some developing economic sectors. The development of marine aquaculture, one of the 5 sectors identified in the EU Blue Growth agenda, is for instance likely to overlap with existing or new MPAs. The recommendation set by the 2014 IUCN World Parks Congress to increase the Convention on Biological Diversity target to 30% by 2030 is therefore even more unrealistic at the present day. • Marine Protected Areas in the Adriatic are small, coastal and scattered and there is a clear absence of a true ecological network of MPAs in the region, that is fundamentally important to geographically connect areas of high biodiversity or conservation importance. </a:t>
            </a:r>
            <a:endParaRPr lang="sl-SI" dirty="0"/>
          </a:p>
        </p:txBody>
      </p:sp>
      <p:sp>
        <p:nvSpPr>
          <p:cNvPr id="4" name="Označba mesta številke diapozitiva 3"/>
          <p:cNvSpPr>
            <a:spLocks noGrp="1"/>
          </p:cNvSpPr>
          <p:nvPr>
            <p:ph type="sldNum" sz="quarter" idx="10"/>
          </p:nvPr>
        </p:nvSpPr>
        <p:spPr/>
        <p:txBody>
          <a:bodyPr/>
          <a:lstStyle/>
          <a:p>
            <a:fld id="{83F162DE-4A98-433A-8EB0-0D1578342A6F}" type="slidenum">
              <a:rPr lang="sl-SI" smtClean="0"/>
              <a:t>18</a:t>
            </a:fld>
            <a:endParaRPr lang="sl-SI"/>
          </a:p>
        </p:txBody>
      </p:sp>
    </p:spTree>
    <p:extLst>
      <p:ext uri="{BB962C8B-B14F-4D97-AF65-F5344CB8AC3E}">
        <p14:creationId xmlns:p14="http://schemas.microsoft.com/office/powerpoint/2010/main" val="16066477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značba mesta stranske slike 1"/>
          <p:cNvSpPr>
            <a:spLocks noGrp="1" noRot="1" noChangeAspect="1"/>
          </p:cNvSpPr>
          <p:nvPr>
            <p:ph type="sldImg"/>
          </p:nvPr>
        </p:nvSpPr>
        <p:spPr/>
      </p:sp>
      <p:sp>
        <p:nvSpPr>
          <p:cNvPr id="3" name="Označba mesta opomb 2"/>
          <p:cNvSpPr>
            <a:spLocks noGrp="1"/>
          </p:cNvSpPr>
          <p:nvPr>
            <p:ph type="body" idx="1"/>
          </p:nvPr>
        </p:nvSpPr>
        <p:spPr/>
        <p:txBody>
          <a:bodyPr/>
          <a:lstStyle/>
          <a:p>
            <a:endParaRPr lang="sl-SI" dirty="0"/>
          </a:p>
        </p:txBody>
      </p:sp>
      <p:sp>
        <p:nvSpPr>
          <p:cNvPr id="4" name="Označba mesta številke diapozitiva 3"/>
          <p:cNvSpPr>
            <a:spLocks noGrp="1"/>
          </p:cNvSpPr>
          <p:nvPr>
            <p:ph type="sldNum" sz="quarter" idx="10"/>
          </p:nvPr>
        </p:nvSpPr>
        <p:spPr/>
        <p:txBody>
          <a:bodyPr/>
          <a:lstStyle/>
          <a:p>
            <a:fld id="{83F162DE-4A98-433A-8EB0-0D1578342A6F}" type="slidenum">
              <a:rPr lang="sl-SI" smtClean="0"/>
              <a:t>19</a:t>
            </a:fld>
            <a:endParaRPr lang="sl-SI"/>
          </a:p>
        </p:txBody>
      </p:sp>
    </p:spTree>
    <p:extLst>
      <p:ext uri="{BB962C8B-B14F-4D97-AF65-F5344CB8AC3E}">
        <p14:creationId xmlns:p14="http://schemas.microsoft.com/office/powerpoint/2010/main" val="11626639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a:no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rgbClr val="002060"/>
                </a:solidFill>
                <a:latin typeface="Calibri" charset="0"/>
                <a:ea typeface="+mn-ea"/>
                <a:cs typeface="+mn-cs"/>
              </a:rPr>
              <a:t>Several</a:t>
            </a:r>
            <a:r>
              <a:rPr lang="en-US" sz="1200" kern="1200" dirty="0" smtClean="0">
                <a:solidFill>
                  <a:srgbClr val="002060"/>
                </a:solidFill>
                <a:latin typeface="+mn-lt"/>
                <a:ea typeface="+mn-ea"/>
                <a:cs typeface="Calibri"/>
              </a:rPr>
              <a:t> </a:t>
            </a:r>
            <a:r>
              <a:rPr lang="en-US" sz="1200" dirty="0" smtClean="0">
                <a:solidFill>
                  <a:srgbClr val="002060"/>
                </a:solidFill>
                <a:latin typeface="+mn-lt"/>
                <a:cs typeface="Calibri"/>
              </a:rPr>
              <a:t>commitments and international frameworks show the efforts to be undertaken to improve the status of biodiversity and management of marine resources in the Mediterranean</a:t>
            </a:r>
            <a:endParaRPr lang="sl-SI" altLang="en-US" dirty="0" smtClean="0"/>
          </a:p>
          <a:p>
            <a:pPr eaLnBrk="1" hangingPunct="1"/>
            <a:r>
              <a:rPr lang="en-GB" altLang="en-US" dirty="0" smtClean="0"/>
              <a:t>On </a:t>
            </a:r>
            <a:r>
              <a:rPr lang="en-GB" altLang="en-US" dirty="0"/>
              <a:t>an overall objective they all obligate Slovenia as a state to maintain a good status of its coastal and marine biodiversity</a:t>
            </a:r>
            <a:r>
              <a:rPr lang="en-GB" altLang="en-US" dirty="0" smtClean="0"/>
              <a:t>.</a:t>
            </a:r>
            <a:endParaRPr lang="sl-SI" altLang="en-US" dirty="0" smtClean="0"/>
          </a:p>
        </p:txBody>
      </p:sp>
    </p:spTree>
    <p:extLst>
      <p:ext uri="{BB962C8B-B14F-4D97-AF65-F5344CB8AC3E}">
        <p14:creationId xmlns:p14="http://schemas.microsoft.com/office/powerpoint/2010/main" val="20865485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značba mesta stranske slike 1"/>
          <p:cNvSpPr>
            <a:spLocks noGrp="1" noRot="1" noChangeAspect="1"/>
          </p:cNvSpPr>
          <p:nvPr>
            <p:ph type="sldImg"/>
          </p:nvPr>
        </p:nvSpPr>
        <p:spPr/>
      </p:sp>
      <p:sp>
        <p:nvSpPr>
          <p:cNvPr id="3" name="Označba mesta opomb 2"/>
          <p:cNvSpPr>
            <a:spLocks noGrp="1"/>
          </p:cNvSpPr>
          <p:nvPr>
            <p:ph type="body" idx="1"/>
          </p:nvPr>
        </p:nvSpPr>
        <p:spPr/>
        <p:txBody>
          <a:bodyPr/>
          <a:lstStyle/>
          <a:p>
            <a:r>
              <a:rPr lang="sl-SI" dirty="0" smtClean="0"/>
              <a:t>REGARDING ESTABLISHEMENT  </a:t>
            </a:r>
            <a:r>
              <a:rPr lang="sl-SI" dirty="0" err="1" smtClean="0"/>
              <a:t>slovenia</a:t>
            </a:r>
            <a:r>
              <a:rPr lang="sl-SI" dirty="0" smtClean="0"/>
              <a:t> </a:t>
            </a:r>
            <a:r>
              <a:rPr lang="sl-SI" dirty="0" err="1" smtClean="0"/>
              <a:t>should</a:t>
            </a:r>
            <a:r>
              <a:rPr lang="sl-SI" baseline="0" dirty="0" smtClean="0"/>
              <a:t> </a:t>
            </a:r>
            <a:r>
              <a:rPr lang="sl-SI" baseline="0" dirty="0" err="1" smtClean="0"/>
              <a:t>follow</a:t>
            </a:r>
            <a:r>
              <a:rPr lang="sl-SI" baseline="0" dirty="0" smtClean="0"/>
              <a:t> </a:t>
            </a:r>
            <a:r>
              <a:rPr lang="sl-SI" baseline="0" dirty="0" err="1" smtClean="0"/>
              <a:t>the</a:t>
            </a:r>
            <a:r>
              <a:rPr lang="sl-SI" baseline="0" dirty="0" smtClean="0"/>
              <a:t> </a:t>
            </a:r>
            <a:r>
              <a:rPr lang="sl-SI" baseline="0" dirty="0" err="1" smtClean="0"/>
              <a:t>aici</a:t>
            </a:r>
            <a:r>
              <a:rPr lang="sl-SI" baseline="0" dirty="0" smtClean="0"/>
              <a:t> </a:t>
            </a:r>
            <a:r>
              <a:rPr lang="sl-SI" baseline="0" dirty="0" err="1" smtClean="0"/>
              <a:t>target</a:t>
            </a:r>
            <a:r>
              <a:rPr lang="sl-SI" baseline="0" dirty="0" smtClean="0"/>
              <a:t> 11 </a:t>
            </a:r>
            <a:r>
              <a:rPr lang="sl-SI" baseline="0" dirty="0" err="1" smtClean="0"/>
              <a:t>that</a:t>
            </a:r>
            <a:r>
              <a:rPr lang="sl-SI" baseline="0" dirty="0" smtClean="0"/>
              <a:t> </a:t>
            </a:r>
            <a:r>
              <a:rPr lang="sl-SI" dirty="0" err="1" smtClean="0"/>
              <a:t>of</a:t>
            </a:r>
            <a:r>
              <a:rPr lang="sl-SI" dirty="0" smtClean="0"/>
              <a:t> marine </a:t>
            </a:r>
            <a:r>
              <a:rPr lang="sl-SI" dirty="0" err="1" smtClean="0"/>
              <a:t>protected</a:t>
            </a:r>
            <a:r>
              <a:rPr lang="sl-SI" dirty="0" smtClean="0"/>
              <a:t> </a:t>
            </a:r>
            <a:r>
              <a:rPr lang="sl-SI" dirty="0" err="1" smtClean="0"/>
              <a:t>areas</a:t>
            </a:r>
            <a:r>
              <a:rPr lang="sl-SI" dirty="0" smtClean="0"/>
              <a:t> </a:t>
            </a:r>
            <a:r>
              <a:rPr lang="sl-SI" dirty="0" err="1" smtClean="0"/>
              <a:t>The</a:t>
            </a:r>
            <a:r>
              <a:rPr lang="sl-SI" dirty="0" smtClean="0"/>
              <a:t> </a:t>
            </a:r>
            <a:r>
              <a:rPr lang="sl-SI" dirty="0" err="1" smtClean="0"/>
              <a:t>slovenian</a:t>
            </a:r>
            <a:r>
              <a:rPr lang="sl-SI" dirty="0" smtClean="0"/>
              <a:t> </a:t>
            </a:r>
            <a:r>
              <a:rPr lang="sl-SI" dirty="0" err="1" smtClean="0"/>
              <a:t>experience</a:t>
            </a:r>
            <a:r>
              <a:rPr lang="sl-SI" dirty="0" smtClean="0"/>
              <a:t> </a:t>
            </a:r>
            <a:r>
              <a:rPr lang="sl-SI" dirty="0" err="1" smtClean="0"/>
              <a:t>with</a:t>
            </a:r>
            <a:r>
              <a:rPr lang="sl-SI" dirty="0" smtClean="0"/>
              <a:t> marine </a:t>
            </a:r>
            <a:r>
              <a:rPr lang="sl-SI" dirty="0" err="1" smtClean="0"/>
              <a:t>protected</a:t>
            </a:r>
            <a:r>
              <a:rPr lang="sl-SI" dirty="0" smtClean="0"/>
              <a:t> </a:t>
            </a:r>
            <a:r>
              <a:rPr lang="sl-SI" dirty="0" err="1" smtClean="0"/>
              <a:t>areas</a:t>
            </a:r>
            <a:r>
              <a:rPr lang="sl-SI" dirty="0" smtClean="0"/>
              <a:t> is </a:t>
            </a:r>
            <a:r>
              <a:rPr lang="sl-SI" dirty="0" err="1" smtClean="0"/>
              <a:t>the</a:t>
            </a:r>
            <a:r>
              <a:rPr lang="sl-SI" dirty="0" smtClean="0"/>
              <a:t> </a:t>
            </a:r>
            <a:r>
              <a:rPr lang="sl-SI" dirty="0" err="1" smtClean="0"/>
              <a:t>following</a:t>
            </a:r>
            <a:endParaRPr lang="en-US" dirty="0"/>
          </a:p>
        </p:txBody>
      </p:sp>
      <p:sp>
        <p:nvSpPr>
          <p:cNvPr id="4" name="Označba mesta številke diapozitiva 3"/>
          <p:cNvSpPr>
            <a:spLocks noGrp="1"/>
          </p:cNvSpPr>
          <p:nvPr>
            <p:ph type="sldNum" sz="quarter" idx="10"/>
          </p:nvPr>
        </p:nvSpPr>
        <p:spPr/>
        <p:txBody>
          <a:bodyPr/>
          <a:lstStyle/>
          <a:p>
            <a:fld id="{83F162DE-4A98-433A-8EB0-0D1578342A6F}" type="slidenum">
              <a:rPr lang="sl-SI" smtClean="0"/>
              <a:t>3</a:t>
            </a:fld>
            <a:endParaRPr lang="sl-SI"/>
          </a:p>
        </p:txBody>
      </p:sp>
    </p:spTree>
    <p:extLst>
      <p:ext uri="{BB962C8B-B14F-4D97-AF65-F5344CB8AC3E}">
        <p14:creationId xmlns:p14="http://schemas.microsoft.com/office/powerpoint/2010/main" val="38759760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značba mesta stranske slike 1"/>
          <p:cNvSpPr>
            <a:spLocks noGrp="1" noRot="1" noChangeAspect="1"/>
          </p:cNvSpPr>
          <p:nvPr>
            <p:ph type="sldImg"/>
          </p:nvPr>
        </p:nvSpPr>
        <p:spPr/>
      </p:sp>
      <p:sp>
        <p:nvSpPr>
          <p:cNvPr id="3" name="Označba mesta opomb 2"/>
          <p:cNvSpPr>
            <a:spLocks noGrp="1"/>
          </p:cNvSpPr>
          <p:nvPr>
            <p:ph type="body" idx="1"/>
          </p:nvPr>
        </p:nvSpPr>
        <p:spPr/>
        <p:txBody>
          <a:bodyPr/>
          <a:lstStyle/>
          <a:p>
            <a:r>
              <a:rPr lang="sl-SI" dirty="0" smtClean="0"/>
              <a:t>INFRALITORAL</a:t>
            </a:r>
            <a:r>
              <a:rPr lang="sl-SI" baseline="0" dirty="0" smtClean="0"/>
              <a:t> </a:t>
            </a:r>
            <a:endParaRPr lang="en-US" dirty="0"/>
          </a:p>
        </p:txBody>
      </p:sp>
      <p:sp>
        <p:nvSpPr>
          <p:cNvPr id="4" name="Označba mesta številke diapozitiva 3"/>
          <p:cNvSpPr>
            <a:spLocks noGrp="1"/>
          </p:cNvSpPr>
          <p:nvPr>
            <p:ph type="sldNum" sz="quarter" idx="10"/>
          </p:nvPr>
        </p:nvSpPr>
        <p:spPr/>
        <p:txBody>
          <a:bodyPr/>
          <a:lstStyle/>
          <a:p>
            <a:fld id="{83F162DE-4A98-433A-8EB0-0D1578342A6F}" type="slidenum">
              <a:rPr lang="sl-SI" smtClean="0"/>
              <a:t>4</a:t>
            </a:fld>
            <a:endParaRPr lang="sl-SI"/>
          </a:p>
        </p:txBody>
      </p:sp>
    </p:spTree>
    <p:extLst>
      <p:ext uri="{BB962C8B-B14F-4D97-AF65-F5344CB8AC3E}">
        <p14:creationId xmlns:p14="http://schemas.microsoft.com/office/powerpoint/2010/main" val="23452101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značba mesta stranske slike 1"/>
          <p:cNvSpPr>
            <a:spLocks noGrp="1" noRot="1" noChangeAspect="1"/>
          </p:cNvSpPr>
          <p:nvPr>
            <p:ph type="sldImg"/>
          </p:nvPr>
        </p:nvSpPr>
        <p:spPr/>
      </p:sp>
      <p:sp>
        <p:nvSpPr>
          <p:cNvPr id="3" name="Označba mesta opomb 2"/>
          <p:cNvSpPr>
            <a:spLocks noGrp="1"/>
          </p:cNvSpPr>
          <p:nvPr>
            <p:ph type="body" idx="1"/>
          </p:nvPr>
        </p:nvSpPr>
        <p:spPr/>
        <p:txBody>
          <a:bodyPr/>
          <a:lstStyle/>
          <a:p>
            <a:r>
              <a:rPr lang="sl-SI" dirty="0" smtClean="0"/>
              <a:t>INFRALITORAL</a:t>
            </a:r>
            <a:r>
              <a:rPr lang="sl-SI" baseline="0" dirty="0" smtClean="0"/>
              <a:t> (</a:t>
            </a:r>
            <a:r>
              <a:rPr lang="sl-SI" baseline="0" dirty="0" err="1" smtClean="0"/>
              <a:t>imortant</a:t>
            </a:r>
            <a:r>
              <a:rPr lang="sl-SI" baseline="0" dirty="0" smtClean="0"/>
              <a:t> </a:t>
            </a:r>
            <a:r>
              <a:rPr lang="sl-SI" baseline="0" dirty="0" err="1" smtClean="0"/>
              <a:t>coastal</a:t>
            </a:r>
            <a:r>
              <a:rPr lang="sl-SI" baseline="0" dirty="0" smtClean="0"/>
              <a:t> </a:t>
            </a:r>
            <a:r>
              <a:rPr lang="sl-SI" baseline="0" dirty="0" err="1" smtClean="0"/>
              <a:t>habitats</a:t>
            </a:r>
            <a:r>
              <a:rPr lang="sl-SI" baseline="0" dirty="0" smtClean="0"/>
              <a:t> </a:t>
            </a:r>
            <a:r>
              <a:rPr lang="sl-SI" baseline="0" dirty="0" err="1" smtClean="0"/>
              <a:t>and</a:t>
            </a:r>
            <a:r>
              <a:rPr lang="sl-SI" baseline="0" dirty="0" smtClean="0"/>
              <a:t> </a:t>
            </a:r>
            <a:r>
              <a:rPr lang="sl-SI" baseline="0" dirty="0" err="1" smtClean="0"/>
              <a:t>species</a:t>
            </a:r>
            <a:r>
              <a:rPr lang="sl-SI" baseline="0" dirty="0" smtClean="0"/>
              <a:t>) are </a:t>
            </a:r>
            <a:r>
              <a:rPr lang="sl-SI" baseline="0" dirty="0" err="1" smtClean="0"/>
              <a:t>mainly</a:t>
            </a:r>
            <a:r>
              <a:rPr lang="sl-SI" baseline="0" dirty="0" smtClean="0"/>
              <a:t> part </a:t>
            </a:r>
            <a:r>
              <a:rPr lang="sl-SI" baseline="0" dirty="0" err="1" smtClean="0"/>
              <a:t>of</a:t>
            </a:r>
            <a:r>
              <a:rPr lang="sl-SI" baseline="0" dirty="0" smtClean="0"/>
              <a:t> </a:t>
            </a:r>
            <a:r>
              <a:rPr lang="sl-SI" baseline="0" dirty="0" err="1" smtClean="0"/>
              <a:t>protected</a:t>
            </a:r>
            <a:r>
              <a:rPr lang="sl-SI" baseline="0" dirty="0" smtClean="0"/>
              <a:t> </a:t>
            </a:r>
            <a:r>
              <a:rPr lang="sl-SI" baseline="0" dirty="0" err="1" smtClean="0"/>
              <a:t>areas</a:t>
            </a:r>
            <a:r>
              <a:rPr lang="sl-SI" baseline="0" dirty="0" smtClean="0"/>
              <a:t> </a:t>
            </a:r>
            <a:r>
              <a:rPr lang="sl-SI" baseline="0" dirty="0" err="1" smtClean="0"/>
              <a:t>or</a:t>
            </a:r>
            <a:r>
              <a:rPr lang="sl-SI" baseline="0" dirty="0" smtClean="0"/>
              <a:t> </a:t>
            </a:r>
            <a:r>
              <a:rPr lang="sl-SI" baseline="0" dirty="0" err="1" smtClean="0"/>
              <a:t>with</a:t>
            </a:r>
            <a:r>
              <a:rPr lang="sl-SI" baseline="0" dirty="0" smtClean="0"/>
              <a:t> </a:t>
            </a:r>
            <a:r>
              <a:rPr lang="sl-SI" baseline="0" dirty="0" err="1" smtClean="0"/>
              <a:t>protection</a:t>
            </a:r>
            <a:r>
              <a:rPr lang="sl-SI" baseline="0" dirty="0" smtClean="0"/>
              <a:t> </a:t>
            </a:r>
            <a:r>
              <a:rPr lang="sl-SI" baseline="0" dirty="0" err="1" smtClean="0"/>
              <a:t>measures</a:t>
            </a:r>
            <a:endParaRPr lang="sl-SI" baseline="0" dirty="0" smtClean="0"/>
          </a:p>
          <a:p>
            <a:endParaRPr lang="sl-SI" baseline="0" dirty="0" smtClean="0"/>
          </a:p>
          <a:p>
            <a:r>
              <a:rPr lang="sl-SI" dirty="0" err="1" smtClean="0"/>
              <a:t>Conectivity</a:t>
            </a:r>
            <a:r>
              <a:rPr lang="sl-SI" dirty="0" smtClean="0"/>
              <a:t> on </a:t>
            </a:r>
            <a:r>
              <a:rPr lang="sl-SI" dirty="0" err="1" smtClean="0"/>
              <a:t>the</a:t>
            </a:r>
            <a:r>
              <a:rPr lang="sl-SI" dirty="0" smtClean="0"/>
              <a:t> </a:t>
            </a:r>
            <a:r>
              <a:rPr lang="sl-SI" dirty="0" err="1" smtClean="0"/>
              <a:t>natinal</a:t>
            </a:r>
            <a:r>
              <a:rPr lang="sl-SI" dirty="0" smtClean="0"/>
              <a:t> scale: z ukrepi varstva stremimo k temu, da naša zavarovana območja povežemo</a:t>
            </a:r>
          </a:p>
          <a:p>
            <a:r>
              <a:rPr lang="sl-SI" dirty="0" smtClean="0"/>
              <a:t>To skušamo </a:t>
            </a:r>
            <a:r>
              <a:rPr lang="sl-SI" dirty="0" err="1" smtClean="0"/>
              <a:t>dosešt</a:t>
            </a:r>
            <a:r>
              <a:rPr lang="sl-SI" dirty="0" smtClean="0"/>
              <a:t> preko načrta upravljanja z morskim okoljem, kar narekuje MSFD</a:t>
            </a:r>
          </a:p>
          <a:p>
            <a:r>
              <a:rPr lang="sl-SI" dirty="0" smtClean="0"/>
              <a:t>Ter upravljanjem natura 2000 območji</a:t>
            </a:r>
          </a:p>
          <a:p>
            <a:endParaRPr lang="en-US" dirty="0"/>
          </a:p>
        </p:txBody>
      </p:sp>
      <p:sp>
        <p:nvSpPr>
          <p:cNvPr id="4" name="Označba mesta številke diapozitiva 3"/>
          <p:cNvSpPr>
            <a:spLocks noGrp="1"/>
          </p:cNvSpPr>
          <p:nvPr>
            <p:ph type="sldNum" sz="quarter" idx="10"/>
          </p:nvPr>
        </p:nvSpPr>
        <p:spPr/>
        <p:txBody>
          <a:bodyPr/>
          <a:lstStyle/>
          <a:p>
            <a:fld id="{83F162DE-4A98-433A-8EB0-0D1578342A6F}" type="slidenum">
              <a:rPr lang="sl-SI" smtClean="0"/>
              <a:t>5</a:t>
            </a:fld>
            <a:endParaRPr lang="sl-SI"/>
          </a:p>
        </p:txBody>
      </p:sp>
    </p:spTree>
    <p:extLst>
      <p:ext uri="{BB962C8B-B14F-4D97-AF65-F5344CB8AC3E}">
        <p14:creationId xmlns:p14="http://schemas.microsoft.com/office/powerpoint/2010/main" val="9144762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značba mesta stranske slike 1"/>
          <p:cNvSpPr>
            <a:spLocks noGrp="1" noRot="1" noChangeAspect="1"/>
          </p:cNvSpPr>
          <p:nvPr>
            <p:ph type="sldImg"/>
          </p:nvPr>
        </p:nvSpPr>
        <p:spPr/>
      </p:sp>
      <p:sp>
        <p:nvSpPr>
          <p:cNvPr id="3" name="Označba mesta opomb 2"/>
          <p:cNvSpPr>
            <a:spLocks noGrp="1"/>
          </p:cNvSpPr>
          <p:nvPr>
            <p:ph type="body" idx="1"/>
          </p:nvPr>
        </p:nvSpPr>
        <p:spPr/>
        <p:txBody>
          <a:bodyPr/>
          <a:lstStyle/>
          <a:p>
            <a:r>
              <a:rPr lang="sl-SI" dirty="0" err="1" smtClean="0"/>
              <a:t>However</a:t>
            </a:r>
            <a:r>
              <a:rPr lang="sl-SI" baseline="0" dirty="0" smtClean="0"/>
              <a:t> </a:t>
            </a:r>
            <a:r>
              <a:rPr lang="sl-SI" baseline="0" dirty="0" err="1" smtClean="0"/>
              <a:t>the</a:t>
            </a:r>
            <a:r>
              <a:rPr lang="sl-SI" baseline="0" dirty="0" smtClean="0"/>
              <a:t> </a:t>
            </a:r>
            <a:r>
              <a:rPr lang="sl-SI" baseline="0" dirty="0" err="1" smtClean="0"/>
              <a:t>chalenge</a:t>
            </a:r>
            <a:r>
              <a:rPr lang="sl-SI" baseline="0" dirty="0" smtClean="0"/>
              <a:t> </a:t>
            </a:r>
            <a:r>
              <a:rPr lang="sl-SI" baseline="0" dirty="0" err="1" smtClean="0"/>
              <a:t>remains</a:t>
            </a:r>
            <a:r>
              <a:rPr lang="sl-SI" baseline="0" dirty="0" smtClean="0"/>
              <a:t> </a:t>
            </a:r>
            <a:r>
              <a:rPr lang="sl-SI" baseline="0" dirty="0" err="1" smtClean="0"/>
              <a:t>with</a:t>
            </a:r>
            <a:r>
              <a:rPr lang="sl-SI" baseline="0" dirty="0" smtClean="0"/>
              <a:t> </a:t>
            </a:r>
            <a:r>
              <a:rPr lang="sl-SI" baseline="0" dirty="0" err="1" smtClean="0"/>
              <a:t>opena</a:t>
            </a:r>
            <a:r>
              <a:rPr lang="sl-SI" baseline="0" dirty="0" smtClean="0"/>
              <a:t> </a:t>
            </a:r>
            <a:r>
              <a:rPr lang="sl-SI" baseline="0" dirty="0" err="1" smtClean="0"/>
              <a:t>water</a:t>
            </a:r>
            <a:r>
              <a:rPr lang="sl-SI" baseline="0" dirty="0" smtClean="0"/>
              <a:t> </a:t>
            </a:r>
            <a:r>
              <a:rPr lang="sl-SI" baseline="0" dirty="0" err="1" smtClean="0"/>
              <a:t>species</a:t>
            </a:r>
            <a:r>
              <a:rPr lang="sl-SI" baseline="0" dirty="0" smtClean="0"/>
              <a:t> </a:t>
            </a:r>
            <a:r>
              <a:rPr lang="sl-SI" baseline="0" dirty="0" err="1" smtClean="0"/>
              <a:t>and</a:t>
            </a:r>
            <a:r>
              <a:rPr lang="sl-SI" baseline="0" dirty="0" smtClean="0"/>
              <a:t> habitat </a:t>
            </a:r>
            <a:r>
              <a:rPr lang="sl-SI" baseline="0" dirty="0" err="1" smtClean="0"/>
              <a:t>types</a:t>
            </a:r>
            <a:r>
              <a:rPr lang="sl-SI" baseline="0" dirty="0" smtClean="0"/>
              <a:t>. </a:t>
            </a:r>
            <a:r>
              <a:rPr lang="sl-SI" baseline="0" dirty="0" err="1" smtClean="0"/>
              <a:t>There</a:t>
            </a:r>
            <a:r>
              <a:rPr lang="sl-SI" baseline="0" dirty="0" smtClean="0"/>
              <a:t> are no </a:t>
            </a:r>
            <a:r>
              <a:rPr lang="sl-SI" baseline="0" dirty="0" err="1" smtClean="0"/>
              <a:t>designated</a:t>
            </a:r>
            <a:r>
              <a:rPr lang="sl-SI" baseline="0" dirty="0" smtClean="0"/>
              <a:t> </a:t>
            </a:r>
            <a:r>
              <a:rPr lang="sl-SI" baseline="0" dirty="0" err="1" smtClean="0"/>
              <a:t>areas</a:t>
            </a:r>
            <a:r>
              <a:rPr lang="sl-SI" baseline="0" dirty="0" smtClean="0"/>
              <a:t> </a:t>
            </a:r>
            <a:r>
              <a:rPr lang="sl-SI" baseline="0" dirty="0" err="1" smtClean="0"/>
              <a:t>and</a:t>
            </a:r>
            <a:r>
              <a:rPr lang="sl-SI" baseline="0" dirty="0" smtClean="0"/>
              <a:t> </a:t>
            </a:r>
            <a:r>
              <a:rPr lang="sl-SI" baseline="0" dirty="0" err="1" smtClean="0"/>
              <a:t>or</a:t>
            </a:r>
            <a:r>
              <a:rPr lang="sl-SI" baseline="0" dirty="0" smtClean="0"/>
              <a:t> </a:t>
            </a:r>
            <a:r>
              <a:rPr lang="sl-SI" baseline="0" dirty="0" err="1" smtClean="0"/>
              <a:t>protection</a:t>
            </a:r>
            <a:r>
              <a:rPr lang="sl-SI" baseline="0" dirty="0" smtClean="0"/>
              <a:t> </a:t>
            </a:r>
            <a:r>
              <a:rPr lang="sl-SI" baseline="0" dirty="0" err="1" smtClean="0"/>
              <a:t>measure</a:t>
            </a:r>
            <a:endParaRPr lang="en-US" dirty="0"/>
          </a:p>
        </p:txBody>
      </p:sp>
      <p:sp>
        <p:nvSpPr>
          <p:cNvPr id="4" name="Označba mesta številke diapozitiva 3"/>
          <p:cNvSpPr>
            <a:spLocks noGrp="1"/>
          </p:cNvSpPr>
          <p:nvPr>
            <p:ph type="sldNum" sz="quarter" idx="10"/>
          </p:nvPr>
        </p:nvSpPr>
        <p:spPr/>
        <p:txBody>
          <a:bodyPr/>
          <a:lstStyle/>
          <a:p>
            <a:fld id="{83F162DE-4A98-433A-8EB0-0D1578342A6F}" type="slidenum">
              <a:rPr lang="sl-SI" smtClean="0"/>
              <a:t>6</a:t>
            </a:fld>
            <a:endParaRPr lang="sl-SI"/>
          </a:p>
        </p:txBody>
      </p:sp>
    </p:spTree>
    <p:extLst>
      <p:ext uri="{BB962C8B-B14F-4D97-AF65-F5344CB8AC3E}">
        <p14:creationId xmlns:p14="http://schemas.microsoft.com/office/powerpoint/2010/main" val="30086802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značba mesta stranske slike 1"/>
          <p:cNvSpPr>
            <a:spLocks noGrp="1" noRot="1" noChangeAspect="1"/>
          </p:cNvSpPr>
          <p:nvPr>
            <p:ph type="sldImg"/>
          </p:nvPr>
        </p:nvSpPr>
        <p:spPr/>
      </p:sp>
      <p:sp>
        <p:nvSpPr>
          <p:cNvPr id="3" name="Označba mesta opomb 2"/>
          <p:cNvSpPr>
            <a:spLocks noGrp="1"/>
          </p:cNvSpPr>
          <p:nvPr>
            <p:ph type="body" idx="1"/>
          </p:nvPr>
        </p:nvSpPr>
        <p:spPr/>
        <p:txBody>
          <a:bodyPr/>
          <a:lstStyle/>
          <a:p>
            <a:r>
              <a:rPr lang="sl-SI" dirty="0" err="1" smtClean="0"/>
              <a:t>However</a:t>
            </a:r>
            <a:r>
              <a:rPr lang="sl-SI" dirty="0" smtClean="0"/>
              <a:t> </a:t>
            </a:r>
            <a:r>
              <a:rPr lang="sl-SI" dirty="0" err="1" smtClean="0"/>
              <a:t>also</a:t>
            </a:r>
            <a:r>
              <a:rPr lang="sl-SI" dirty="0" smtClean="0"/>
              <a:t> </a:t>
            </a:r>
            <a:r>
              <a:rPr lang="sl-SI" dirty="0" err="1" smtClean="0"/>
              <a:t>happy</a:t>
            </a:r>
            <a:r>
              <a:rPr lang="sl-SI" dirty="0" smtClean="0"/>
              <a:t> to </a:t>
            </a:r>
            <a:r>
              <a:rPr lang="sl-SI" dirty="0" err="1" smtClean="0"/>
              <a:t>share</a:t>
            </a:r>
            <a:r>
              <a:rPr lang="sl-SI" dirty="0" smtClean="0"/>
              <a:t> some </a:t>
            </a:r>
            <a:r>
              <a:rPr lang="sl-SI" dirty="0" err="1" smtClean="0"/>
              <a:t>good</a:t>
            </a:r>
            <a:r>
              <a:rPr lang="sl-SI" dirty="0" smtClean="0"/>
              <a:t> </a:t>
            </a:r>
            <a:r>
              <a:rPr lang="sl-SI" dirty="0" err="1" smtClean="0"/>
              <a:t>news</a:t>
            </a:r>
            <a:r>
              <a:rPr lang="sl-SI" dirty="0" smtClean="0"/>
              <a:t>.</a:t>
            </a:r>
          </a:p>
          <a:p>
            <a:r>
              <a:rPr lang="sl-SI" dirty="0" err="1" smtClean="0"/>
              <a:t>This</a:t>
            </a:r>
            <a:r>
              <a:rPr lang="sl-SI" dirty="0" smtClean="0"/>
              <a:t> </a:t>
            </a:r>
            <a:r>
              <a:rPr lang="sl-SI" dirty="0" err="1" smtClean="0"/>
              <a:t>year</a:t>
            </a:r>
            <a:r>
              <a:rPr lang="sl-SI" dirty="0" smtClean="0"/>
              <a:t> </a:t>
            </a:r>
            <a:r>
              <a:rPr lang="sl-SI" dirty="0" err="1" smtClean="0"/>
              <a:t>we</a:t>
            </a:r>
            <a:r>
              <a:rPr lang="sl-SI" dirty="0" smtClean="0"/>
              <a:t> are </a:t>
            </a:r>
            <a:r>
              <a:rPr lang="sl-SI" dirty="0" err="1" smtClean="0"/>
              <a:t>enlarging</a:t>
            </a:r>
            <a:r>
              <a:rPr lang="sl-SI" dirty="0" smtClean="0"/>
              <a:t> one </a:t>
            </a:r>
            <a:r>
              <a:rPr lang="sl-SI" dirty="0" err="1" smtClean="0"/>
              <a:t>of</a:t>
            </a:r>
            <a:r>
              <a:rPr lang="sl-SI" dirty="0" smtClean="0"/>
              <a:t> </a:t>
            </a:r>
            <a:r>
              <a:rPr lang="sl-SI" dirty="0" err="1" smtClean="0"/>
              <a:t>our</a:t>
            </a:r>
            <a:r>
              <a:rPr lang="sl-SI" dirty="0" smtClean="0"/>
              <a:t> </a:t>
            </a:r>
            <a:r>
              <a:rPr lang="sl-SI" dirty="0" err="1" smtClean="0"/>
              <a:t>protected</a:t>
            </a:r>
            <a:r>
              <a:rPr lang="sl-SI" baseline="0" dirty="0" smtClean="0"/>
              <a:t> </a:t>
            </a:r>
            <a:r>
              <a:rPr lang="sl-SI" baseline="0" dirty="0" err="1" smtClean="0"/>
              <a:t>areas</a:t>
            </a:r>
            <a:r>
              <a:rPr lang="sl-SI" baseline="0" dirty="0" smtClean="0"/>
              <a:t>.</a:t>
            </a:r>
          </a:p>
          <a:p>
            <a:endParaRPr lang="en-US" dirty="0"/>
          </a:p>
        </p:txBody>
      </p:sp>
      <p:sp>
        <p:nvSpPr>
          <p:cNvPr id="4" name="Označba mesta številke diapozitiva 3"/>
          <p:cNvSpPr>
            <a:spLocks noGrp="1"/>
          </p:cNvSpPr>
          <p:nvPr>
            <p:ph type="sldNum" sz="quarter" idx="10"/>
          </p:nvPr>
        </p:nvSpPr>
        <p:spPr/>
        <p:txBody>
          <a:bodyPr/>
          <a:lstStyle/>
          <a:p>
            <a:fld id="{83F162DE-4A98-433A-8EB0-0D1578342A6F}" type="slidenum">
              <a:rPr lang="sl-SI" smtClean="0"/>
              <a:t>7</a:t>
            </a:fld>
            <a:endParaRPr lang="sl-SI"/>
          </a:p>
        </p:txBody>
      </p:sp>
    </p:spTree>
    <p:extLst>
      <p:ext uri="{BB962C8B-B14F-4D97-AF65-F5344CB8AC3E}">
        <p14:creationId xmlns:p14="http://schemas.microsoft.com/office/powerpoint/2010/main" val="41236189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značba mesta stranske slike 1"/>
          <p:cNvSpPr>
            <a:spLocks noGrp="1" noRot="1" noChangeAspect="1"/>
          </p:cNvSpPr>
          <p:nvPr>
            <p:ph type="sldImg"/>
          </p:nvPr>
        </p:nvSpPr>
        <p:spPr/>
      </p:sp>
      <p:sp>
        <p:nvSpPr>
          <p:cNvPr id="3" name="Označba mesta opomb 2"/>
          <p:cNvSpPr>
            <a:spLocks noGrp="1"/>
          </p:cNvSpPr>
          <p:nvPr>
            <p:ph type="body" idx="1"/>
          </p:nvPr>
        </p:nvSpPr>
        <p:spPr/>
        <p:txBody>
          <a:bodyPr/>
          <a:lstStyle/>
          <a:p>
            <a:r>
              <a:rPr lang="sl-SI" dirty="0" smtClean="0"/>
              <a:t>Velik izziv so odprte vode, kjer nimamo območji</a:t>
            </a:r>
          </a:p>
          <a:p>
            <a:r>
              <a:rPr lang="sl-SI" dirty="0" smtClean="0"/>
              <a:t>V tem smislu podpiramo povezovanje ter prizadevanje za večjo povezanost MPA na nivoju jadrana</a:t>
            </a:r>
          </a:p>
          <a:p>
            <a:r>
              <a:rPr lang="sl-SI" dirty="0" smtClean="0"/>
              <a:t>Glede na specifiko jadrana in zaradi delitve izkušenj je povezovanje na nivoju jadrana ključno in smiselno</a:t>
            </a:r>
          </a:p>
          <a:p>
            <a:endParaRPr lang="sl-SI"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sl-SI" dirty="0" smtClean="0"/>
              <a:t>Zaradi vprašanja neobstoječih MZO v odprtih vodah</a:t>
            </a:r>
          </a:p>
          <a:p>
            <a:endParaRPr lang="sl-SI" dirty="0" smtClean="0"/>
          </a:p>
          <a:p>
            <a:endParaRPr lang="en-US" dirty="0"/>
          </a:p>
        </p:txBody>
      </p:sp>
      <p:sp>
        <p:nvSpPr>
          <p:cNvPr id="4" name="Označba mesta številke diapozitiva 3"/>
          <p:cNvSpPr>
            <a:spLocks noGrp="1"/>
          </p:cNvSpPr>
          <p:nvPr>
            <p:ph type="sldNum" sz="quarter" idx="10"/>
          </p:nvPr>
        </p:nvSpPr>
        <p:spPr/>
        <p:txBody>
          <a:bodyPr/>
          <a:lstStyle/>
          <a:p>
            <a:fld id="{83F162DE-4A98-433A-8EB0-0D1578342A6F}" type="slidenum">
              <a:rPr lang="sl-SI" smtClean="0"/>
              <a:t>11</a:t>
            </a:fld>
            <a:endParaRPr lang="sl-SI"/>
          </a:p>
        </p:txBody>
      </p:sp>
    </p:spTree>
    <p:extLst>
      <p:ext uri="{BB962C8B-B14F-4D97-AF65-F5344CB8AC3E}">
        <p14:creationId xmlns:p14="http://schemas.microsoft.com/office/powerpoint/2010/main" val="848956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značba mesta stranske slike 1"/>
          <p:cNvSpPr>
            <a:spLocks noGrp="1" noRot="1" noChangeAspect="1"/>
          </p:cNvSpPr>
          <p:nvPr>
            <p:ph type="sldImg"/>
          </p:nvPr>
        </p:nvSpPr>
        <p:spPr/>
      </p:sp>
      <p:sp>
        <p:nvSpPr>
          <p:cNvPr id="3" name="Označba mesta opomb 2"/>
          <p:cNvSpPr>
            <a:spLocks noGrp="1"/>
          </p:cNvSpPr>
          <p:nvPr>
            <p:ph type="body" idx="1"/>
          </p:nvPr>
        </p:nvSpPr>
        <p:spPr/>
        <p:txBody>
          <a:bodyPr/>
          <a:lstStyle/>
          <a:p>
            <a:r>
              <a:rPr lang="sl-SI" dirty="0" smtClean="0"/>
              <a:t>Velik izziv so odprte vode, kjer nimamo območji</a:t>
            </a:r>
          </a:p>
          <a:p>
            <a:r>
              <a:rPr lang="sl-SI" dirty="0" smtClean="0"/>
              <a:t>V tem smislu podpiramo povezovanje ter prizadevanje za večjo povezanost MPA na nivoju jadrana</a:t>
            </a:r>
          </a:p>
          <a:p>
            <a:r>
              <a:rPr lang="sl-SI" dirty="0" smtClean="0"/>
              <a:t>Glede na specifiko jadrana in zaradi delitve izkušenj je povezovanje na nivoju jadrana ključno in smiselno</a:t>
            </a:r>
          </a:p>
          <a:p>
            <a:endParaRPr lang="sl-SI"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sl-SI" dirty="0" smtClean="0"/>
              <a:t>Zaradi vprašanja neobstoječih MZO v odprtih vodah</a:t>
            </a:r>
          </a:p>
          <a:p>
            <a:endParaRPr lang="sl-SI" dirty="0" smtClean="0"/>
          </a:p>
          <a:p>
            <a:endParaRPr lang="en-US" dirty="0"/>
          </a:p>
        </p:txBody>
      </p:sp>
      <p:sp>
        <p:nvSpPr>
          <p:cNvPr id="4" name="Označba mesta številke diapozitiva 3"/>
          <p:cNvSpPr>
            <a:spLocks noGrp="1"/>
          </p:cNvSpPr>
          <p:nvPr>
            <p:ph type="sldNum" sz="quarter" idx="10"/>
          </p:nvPr>
        </p:nvSpPr>
        <p:spPr/>
        <p:txBody>
          <a:bodyPr/>
          <a:lstStyle/>
          <a:p>
            <a:fld id="{83F162DE-4A98-433A-8EB0-0D1578342A6F}" type="slidenum">
              <a:rPr lang="sl-SI" smtClean="0"/>
              <a:t>12</a:t>
            </a:fld>
            <a:endParaRPr lang="sl-SI"/>
          </a:p>
        </p:txBody>
      </p:sp>
    </p:spTree>
    <p:extLst>
      <p:ext uri="{BB962C8B-B14F-4D97-AF65-F5344CB8AC3E}">
        <p14:creationId xmlns:p14="http://schemas.microsoft.com/office/powerpoint/2010/main" val="13593665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a:t>Fare clic per modificare lo stile del titolo</a:t>
            </a:r>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a:t>Fare clic per modificare lo stile del sottotitolo dello schema</a:t>
            </a:r>
          </a:p>
        </p:txBody>
      </p:sp>
      <p:sp>
        <p:nvSpPr>
          <p:cNvPr id="4" name="Segnaposto data 3"/>
          <p:cNvSpPr>
            <a:spLocks noGrp="1"/>
          </p:cNvSpPr>
          <p:nvPr>
            <p:ph type="dt" sz="half" idx="10"/>
          </p:nvPr>
        </p:nvSpPr>
        <p:spPr/>
        <p:txBody>
          <a:bodyPr/>
          <a:lstStyle/>
          <a:p>
            <a:fld id="{7F49D355-16BD-4E45-BD9A-5EA878CF7CBD}" type="datetimeFigureOut">
              <a:rPr lang="it-IT" smtClean="0"/>
              <a:t>24/05/2018</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7A41E1B-4F70-4964-A407-84C68BE8251C}" type="slidenum">
              <a:rPr lang="it-IT" smtClean="0"/>
              <a:t>‹#›</a:t>
            </a:fld>
            <a:endParaRPr lang="it-IT"/>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testo verticale 2"/>
          <p:cNvSpPr>
            <a:spLocks noGrp="1"/>
          </p:cNvSpPr>
          <p:nvPr>
            <p:ph type="body" orient="vert" idx="1"/>
          </p:nvPr>
        </p:nvSpPr>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7F49D355-16BD-4E45-BD9A-5EA878CF7CBD}" type="datetimeFigureOut">
              <a:rPr lang="it-IT" smtClean="0"/>
              <a:t>24/05/2018</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7A41E1B-4F70-4964-A407-84C68BE8251C}" type="slidenum">
              <a:rPr lang="it-IT" smtClean="0"/>
              <a:t>‹#›</a:t>
            </a:fld>
            <a:endParaRPr lang="it-I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a:t>Fare clic per modificare lo stile del titolo</a:t>
            </a:r>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7F49D355-16BD-4E45-BD9A-5EA878CF7CBD}" type="datetimeFigureOut">
              <a:rPr lang="it-IT" smtClean="0"/>
              <a:t>24/05/2018</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7A41E1B-4F70-4964-A407-84C68BE8251C}" type="slidenum">
              <a:rPr lang="it-IT" smtClean="0"/>
              <a:t>‹#›</a:t>
            </a:fld>
            <a:endParaRPr lang="it-I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idx="1"/>
          </p:nvPr>
        </p:nvSpPr>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7F49D355-16BD-4E45-BD9A-5EA878CF7CBD}" type="datetimeFigureOut">
              <a:rPr lang="it-IT" smtClean="0"/>
              <a:t>24/05/2018</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7A41E1B-4F70-4964-A407-84C68BE8251C}" type="slidenum">
              <a:rPr lang="it-IT" smtClean="0"/>
              <a:t>‹#›</a:t>
            </a:fld>
            <a:endParaRPr lang="it-I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a:t>Fare clic per modificare lo stile del titolo</a:t>
            </a:r>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Fare clic per modificare stili del testo dello schema</a:t>
            </a:r>
          </a:p>
        </p:txBody>
      </p:sp>
      <p:sp>
        <p:nvSpPr>
          <p:cNvPr id="4" name="Segnaposto data 3"/>
          <p:cNvSpPr>
            <a:spLocks noGrp="1"/>
          </p:cNvSpPr>
          <p:nvPr>
            <p:ph type="dt" sz="half" idx="10"/>
          </p:nvPr>
        </p:nvSpPr>
        <p:spPr/>
        <p:txBody>
          <a:bodyPr/>
          <a:lstStyle/>
          <a:p>
            <a:fld id="{7F49D355-16BD-4E45-BD9A-5EA878CF7CBD}" type="datetimeFigureOut">
              <a:rPr lang="it-IT" smtClean="0"/>
              <a:t>24/05/2018</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7A41E1B-4F70-4964-A407-84C68BE8251C}" type="slidenum">
              <a:rPr lang="it-IT" smtClean="0"/>
              <a:t>‹#›</a:t>
            </a:fld>
            <a:endParaRPr lang="it-IT"/>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p:cNvSpPr>
            <a:spLocks noGrp="1"/>
          </p:cNvSpPr>
          <p:nvPr>
            <p:ph type="dt" sz="half" idx="10"/>
          </p:nvPr>
        </p:nvSpPr>
        <p:spPr/>
        <p:txBody>
          <a:bodyPr/>
          <a:lstStyle/>
          <a:p>
            <a:fld id="{7F49D355-16BD-4E45-BD9A-5EA878CF7CBD}" type="datetimeFigureOut">
              <a:rPr lang="it-IT" smtClean="0"/>
              <a:t>24/05/2018</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E7A41E1B-4F70-4964-A407-84C68BE8251C}" type="slidenum">
              <a:rPr lang="it-IT" smtClean="0"/>
              <a:t>‹#›</a:t>
            </a:fld>
            <a:endParaRPr lang="it-I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a:t>Fare clic per modificare lo stile del titolo</a:t>
            </a:r>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p:cNvSpPr>
            <a:spLocks noGrp="1"/>
          </p:cNvSpPr>
          <p:nvPr>
            <p:ph type="dt" sz="half" idx="10"/>
          </p:nvPr>
        </p:nvSpPr>
        <p:spPr/>
        <p:txBody>
          <a:bodyPr/>
          <a:lstStyle/>
          <a:p>
            <a:fld id="{7F49D355-16BD-4E45-BD9A-5EA878CF7CBD}" type="datetimeFigureOut">
              <a:rPr lang="it-IT" smtClean="0"/>
              <a:t>24/05/2018</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E7A41E1B-4F70-4964-A407-84C68BE8251C}" type="slidenum">
              <a:rPr lang="it-IT" smtClean="0"/>
              <a:t>‹#›</a:t>
            </a:fld>
            <a:endParaRPr lang="it-I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data 2"/>
          <p:cNvSpPr>
            <a:spLocks noGrp="1"/>
          </p:cNvSpPr>
          <p:nvPr>
            <p:ph type="dt" sz="half" idx="10"/>
          </p:nvPr>
        </p:nvSpPr>
        <p:spPr/>
        <p:txBody>
          <a:bodyPr/>
          <a:lstStyle/>
          <a:p>
            <a:fld id="{7F49D355-16BD-4E45-BD9A-5EA878CF7CBD}" type="datetimeFigureOut">
              <a:rPr lang="it-IT" smtClean="0"/>
              <a:t>24/05/2018</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E7A41E1B-4F70-4964-A407-84C68BE8251C}" type="slidenum">
              <a:rPr lang="it-IT" smtClean="0"/>
              <a:t>‹#›</a:t>
            </a:fld>
            <a:endParaRPr lang="it-I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7F49D355-16BD-4E45-BD9A-5EA878CF7CBD}" type="datetimeFigureOut">
              <a:rPr lang="it-IT" smtClean="0"/>
              <a:t>24/05/2018</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E7A41E1B-4F70-4964-A407-84C68BE8251C}" type="slidenum">
              <a:rPr lang="it-IT" smtClean="0"/>
              <a:t>‹#›</a:t>
            </a:fld>
            <a:endParaRPr lang="it-I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a:t>Fare clic per modificare lo stile del titolo</a:t>
            </a:r>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4"/>
          <p:cNvSpPr>
            <a:spLocks noGrp="1"/>
          </p:cNvSpPr>
          <p:nvPr>
            <p:ph type="dt" sz="half" idx="10"/>
          </p:nvPr>
        </p:nvSpPr>
        <p:spPr/>
        <p:txBody>
          <a:bodyPr/>
          <a:lstStyle/>
          <a:p>
            <a:fld id="{7F49D355-16BD-4E45-BD9A-5EA878CF7CBD}" type="datetimeFigureOut">
              <a:rPr lang="it-IT" smtClean="0"/>
              <a:t>24/05/2018</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E7A41E1B-4F70-4964-A407-84C68BE8251C}" type="slidenum">
              <a:rPr lang="it-IT" smtClean="0"/>
              <a:t>‹#›</a:t>
            </a:fld>
            <a:endParaRPr lang="it-I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a:t>Fare clic per modificare lo stile del titolo</a:t>
            </a:r>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4"/>
          <p:cNvSpPr>
            <a:spLocks noGrp="1"/>
          </p:cNvSpPr>
          <p:nvPr>
            <p:ph type="dt" sz="half" idx="10"/>
          </p:nvPr>
        </p:nvSpPr>
        <p:spPr/>
        <p:txBody>
          <a:bodyPr/>
          <a:lstStyle/>
          <a:p>
            <a:fld id="{7F49D355-16BD-4E45-BD9A-5EA878CF7CBD}" type="datetimeFigureOut">
              <a:rPr lang="it-IT" smtClean="0"/>
              <a:t>24/05/2018</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E7A41E1B-4F70-4964-A407-84C68BE8251C}" type="slidenum">
              <a:rPr lang="it-IT" smtClean="0"/>
              <a:t>‹#›</a:t>
            </a:fld>
            <a:endParaRPr lang="it-IT"/>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it-IT"/>
              <a:t>Fare clic per modificare lo stile del titolo</a:t>
            </a:r>
          </a:p>
        </p:txBody>
      </p:sp>
      <p:sp>
        <p:nvSpPr>
          <p:cNvPr id="3" name="Segnaposto tes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49D355-16BD-4E45-BD9A-5EA878CF7CBD}" type="datetimeFigureOut">
              <a:rPr lang="it-IT" smtClean="0"/>
              <a:t>24/05/2018</a:t>
            </a:fld>
            <a:endParaRPr lang="it-IT"/>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7A41E1B-4F70-4964-A407-84C68BE8251C}" type="slidenum">
              <a:rPr lang="it-IT" smtClean="0"/>
              <a:t>‹#›</a:t>
            </a:fld>
            <a:endParaRPr lang="it-IT"/>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7.jpeg"/><Relationship Id="rId5" Type="http://schemas.openxmlformats.org/officeDocument/2006/relationships/image" Target="../media/image13.pn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7.jpe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7.jpe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7.jpe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7.jpe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png"/><Relationship Id="rId1" Type="http://schemas.openxmlformats.org/officeDocument/2006/relationships/slideLayout" Target="../slideLayouts/slideLayout7.xml"/><Relationship Id="rId5" Type="http://schemas.openxmlformats.org/officeDocument/2006/relationships/image" Target="../media/image7.jpe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p:cNvPicPr>
            <a:picLocks noChangeAspect="1"/>
          </p:cNvPicPr>
          <p:nvPr/>
        </p:nvPicPr>
        <p:blipFill rotWithShape="1">
          <a:blip r:embed="rId3">
            <a:extLst>
              <a:ext uri="{28A0092B-C50C-407E-A947-70E740481C1C}">
                <a14:useLocalDpi xmlns:a14="http://schemas.microsoft.com/office/drawing/2010/main" val="0"/>
              </a:ext>
            </a:extLst>
          </a:blip>
          <a:srcRect b="69301"/>
          <a:stretch/>
        </p:blipFill>
        <p:spPr>
          <a:xfrm>
            <a:off x="-396552" y="-315416"/>
            <a:ext cx="8532440" cy="1923619"/>
          </a:xfrm>
          <a:prstGeom prst="rect">
            <a:avLst/>
          </a:prstGeom>
        </p:spPr>
      </p:pic>
      <p:pic>
        <p:nvPicPr>
          <p:cNvPr id="5" name="Immagine 3">
            <a:extLst>
              <a:ext uri="{FF2B5EF4-FFF2-40B4-BE49-F238E27FC236}">
                <a16:creationId xmlns="" xmlns:a16="http://schemas.microsoft.com/office/drawing/2014/main" id="{F03095FD-9F92-40CD-9866-B3152A776CB9}"/>
              </a:ext>
            </a:extLst>
          </p:cNvPr>
          <p:cNvPicPr>
            <a:picLocks noChangeAspect="1"/>
          </p:cNvPicPr>
          <p:nvPr/>
        </p:nvPicPr>
        <p:blipFill rotWithShape="1">
          <a:blip r:embed="rId3">
            <a:extLst>
              <a:ext uri="{28A0092B-C50C-407E-A947-70E740481C1C}">
                <a14:useLocalDpi xmlns:a14="http://schemas.microsoft.com/office/drawing/2010/main" val="0"/>
              </a:ext>
            </a:extLst>
          </a:blip>
          <a:srcRect t="37008" b="17407"/>
          <a:stretch/>
        </p:blipFill>
        <p:spPr>
          <a:xfrm>
            <a:off x="-684584" y="3284984"/>
            <a:ext cx="9248938" cy="3096344"/>
          </a:xfrm>
          <a:prstGeom prst="rect">
            <a:avLst/>
          </a:prstGeom>
        </p:spPr>
      </p:pic>
      <p:sp>
        <p:nvSpPr>
          <p:cNvPr id="7" name="CasellaDiTesto 6"/>
          <p:cNvSpPr txBox="1"/>
          <p:nvPr/>
        </p:nvSpPr>
        <p:spPr>
          <a:xfrm>
            <a:off x="2627784" y="1956604"/>
            <a:ext cx="6048672" cy="2431435"/>
          </a:xfrm>
          <a:prstGeom prst="rect">
            <a:avLst/>
          </a:prstGeom>
          <a:noFill/>
        </p:spPr>
        <p:txBody>
          <a:bodyPr wrap="square" rtlCol="0">
            <a:spAutoFit/>
          </a:bodyPr>
          <a:lstStyle/>
          <a:p>
            <a:r>
              <a:rPr lang="en-GB" dirty="0"/>
              <a:t>THE SLOVENIAN EXPERIENCE </a:t>
            </a:r>
            <a:r>
              <a:rPr lang="sl-SI" dirty="0"/>
              <a:t>WITH MARINE PROTECTED AREAS AND </a:t>
            </a:r>
            <a:r>
              <a:rPr lang="en-GB" dirty="0"/>
              <a:t>PARTICIPATING IN MARINE PROTECTED AREA NETWORKS</a:t>
            </a:r>
            <a:endParaRPr lang="sl-SI" dirty="0"/>
          </a:p>
          <a:p>
            <a:endParaRPr lang="sl-SI" sz="1600" dirty="0"/>
          </a:p>
          <a:p>
            <a:endParaRPr lang="sl-SI" sz="1600" dirty="0"/>
          </a:p>
          <a:p>
            <a:r>
              <a:rPr lang="sl-SI" sz="2000" b="1" cap="all" dirty="0">
                <a:solidFill>
                  <a:schemeClr val="accent5">
                    <a:lumMod val="50000"/>
                  </a:schemeClr>
                </a:solidFill>
              </a:rPr>
              <a:t>Tina centrih genov,</a:t>
            </a:r>
          </a:p>
          <a:p>
            <a:r>
              <a:rPr lang="en-US" sz="1600" b="1" dirty="0">
                <a:solidFill>
                  <a:schemeClr val="accent5">
                    <a:lumMod val="50000"/>
                  </a:schemeClr>
                </a:solidFill>
              </a:rPr>
              <a:t>Institute of the Republic of Slovenia for Nature Conservation</a:t>
            </a:r>
            <a:endParaRPr lang="sl-SI" sz="1600" b="1" dirty="0">
              <a:solidFill>
                <a:schemeClr val="accent5">
                  <a:lumMod val="50000"/>
                </a:schemeClr>
              </a:solidFill>
            </a:endParaRPr>
          </a:p>
          <a:p>
            <a:r>
              <a:rPr lang="en-US" sz="1600" b="1" dirty="0">
                <a:solidFill>
                  <a:schemeClr val="accent5">
                    <a:lumMod val="50000"/>
                  </a:schemeClr>
                </a:solidFill>
              </a:rPr>
              <a:t>Regional Unit </a:t>
            </a:r>
            <a:r>
              <a:rPr lang="en-US" sz="1600" b="1" dirty="0" err="1">
                <a:solidFill>
                  <a:schemeClr val="accent5">
                    <a:lumMod val="50000"/>
                  </a:schemeClr>
                </a:solidFill>
              </a:rPr>
              <a:t>Piran</a:t>
            </a:r>
            <a:endParaRPr lang="sl-SI" sz="1600" b="1" dirty="0">
              <a:solidFill>
                <a:schemeClr val="accent5">
                  <a:lumMod val="50000"/>
                </a:schemeClr>
              </a:solidFill>
            </a:endParaRPr>
          </a:p>
          <a:p>
            <a:r>
              <a:rPr lang="en-US" sz="1600" b="1" dirty="0">
                <a:solidFill>
                  <a:schemeClr val="accent5">
                    <a:lumMod val="50000"/>
                  </a:schemeClr>
                </a:solidFill>
              </a:rPr>
              <a:t>Slovenia</a:t>
            </a:r>
            <a:endParaRPr lang="sl-SI" sz="1600" b="1" dirty="0">
              <a:solidFill>
                <a:schemeClr val="accent5">
                  <a:lumMod val="50000"/>
                </a:schemeClr>
              </a:solidFill>
            </a:endParaRPr>
          </a:p>
          <a:p>
            <a:endParaRPr lang="it-IT" sz="1600" dirty="0"/>
          </a:p>
        </p:txBody>
      </p:sp>
      <p:pic>
        <p:nvPicPr>
          <p:cNvPr id="6" name="Slika 5">
            <a:extLst>
              <a:ext uri="{FF2B5EF4-FFF2-40B4-BE49-F238E27FC236}">
                <a16:creationId xmlns="" xmlns:a16="http://schemas.microsoft.com/office/drawing/2014/main" id="{9AD8A359-FDF0-457F-A83E-8CC608F7DB5A}"/>
              </a:ext>
            </a:extLst>
          </p:cNvPr>
          <p:cNvPicPr>
            <a:picLocks noChangeAspect="1"/>
          </p:cNvPicPr>
          <p:nvPr/>
        </p:nvPicPr>
        <p:blipFill>
          <a:blip r:embed="rId4"/>
          <a:stretch>
            <a:fillRect/>
          </a:stretch>
        </p:blipFill>
        <p:spPr>
          <a:xfrm>
            <a:off x="2628508" y="4077072"/>
            <a:ext cx="2054718" cy="715573"/>
          </a:xfrm>
          <a:prstGeom prst="rect">
            <a:avLst/>
          </a:prstGeom>
        </p:spPr>
      </p:pic>
      <p:pic>
        <p:nvPicPr>
          <p:cNvPr id="8" name="Immagine 3">
            <a:extLst>
              <a:ext uri="{FF2B5EF4-FFF2-40B4-BE49-F238E27FC236}">
                <a16:creationId xmlns="" xmlns:a16="http://schemas.microsoft.com/office/drawing/2014/main" id="{07AC6885-4CB1-4216-A470-B2508974C2B9}"/>
              </a:ext>
            </a:extLst>
          </p:cNvPr>
          <p:cNvPicPr>
            <a:picLocks noChangeAspect="1"/>
          </p:cNvPicPr>
          <p:nvPr/>
        </p:nvPicPr>
        <p:blipFill rotWithShape="1">
          <a:blip r:embed="rId3">
            <a:extLst>
              <a:ext uri="{28A0092B-C50C-407E-A947-70E740481C1C}">
                <a14:useLocalDpi xmlns:a14="http://schemas.microsoft.com/office/drawing/2010/main" val="0"/>
              </a:ext>
            </a:extLst>
          </a:blip>
          <a:srcRect t="83847" b="5087"/>
          <a:stretch/>
        </p:blipFill>
        <p:spPr>
          <a:xfrm>
            <a:off x="-356458" y="6133787"/>
            <a:ext cx="9248938" cy="751597"/>
          </a:xfrm>
          <a:prstGeom prst="rect">
            <a:avLst/>
          </a:prstGeom>
        </p:spPr>
      </p:pic>
    </p:spTree>
    <p:extLst>
      <p:ext uri="{BB962C8B-B14F-4D97-AF65-F5344CB8AC3E}">
        <p14:creationId xmlns:p14="http://schemas.microsoft.com/office/powerpoint/2010/main" val="193650346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Slika 1">
            <a:extLst>
              <a:ext uri="{FF2B5EF4-FFF2-40B4-BE49-F238E27FC236}">
                <a16:creationId xmlns="" xmlns:a16="http://schemas.microsoft.com/office/drawing/2014/main" id="{F02741A7-6B72-47EF-8CCD-F4C3541CC3BF}"/>
              </a:ext>
            </a:extLst>
          </p:cNvPr>
          <p:cNvPicPr>
            <a:picLocks noChangeAspect="1"/>
          </p:cNvPicPr>
          <p:nvPr/>
        </p:nvPicPr>
        <p:blipFill rotWithShape="1">
          <a:blip r:embed="rId2"/>
          <a:srcRect l="20863" t="47200" r="64962" b="20601"/>
          <a:stretch/>
        </p:blipFill>
        <p:spPr>
          <a:xfrm>
            <a:off x="827584" y="2504322"/>
            <a:ext cx="2088232" cy="2668296"/>
          </a:xfrm>
          <a:prstGeom prst="rect">
            <a:avLst/>
          </a:prstGeom>
        </p:spPr>
      </p:pic>
      <p:pic>
        <p:nvPicPr>
          <p:cNvPr id="3" name="Slika 2">
            <a:extLst>
              <a:ext uri="{FF2B5EF4-FFF2-40B4-BE49-F238E27FC236}">
                <a16:creationId xmlns="" xmlns:a16="http://schemas.microsoft.com/office/drawing/2014/main" id="{4E6F3178-246B-48F7-909B-32ECEC6E01BA}"/>
              </a:ext>
            </a:extLst>
          </p:cNvPr>
          <p:cNvPicPr>
            <a:picLocks noChangeAspect="1"/>
          </p:cNvPicPr>
          <p:nvPr/>
        </p:nvPicPr>
        <p:blipFill>
          <a:blip r:embed="rId3"/>
          <a:stretch>
            <a:fillRect/>
          </a:stretch>
        </p:blipFill>
        <p:spPr>
          <a:xfrm>
            <a:off x="3491880" y="1969518"/>
            <a:ext cx="4962383" cy="1728192"/>
          </a:xfrm>
          <a:prstGeom prst="rect">
            <a:avLst/>
          </a:prstGeom>
        </p:spPr>
      </p:pic>
      <p:pic>
        <p:nvPicPr>
          <p:cNvPr id="4" name="Slika 3">
            <a:extLst>
              <a:ext uri="{FF2B5EF4-FFF2-40B4-BE49-F238E27FC236}">
                <a16:creationId xmlns="" xmlns:a16="http://schemas.microsoft.com/office/drawing/2014/main" id="{8949BAC1-0F0F-46E5-BFE8-4D2371A3A7C6}"/>
              </a:ext>
            </a:extLst>
          </p:cNvPr>
          <p:cNvPicPr>
            <a:picLocks noChangeAspect="1"/>
          </p:cNvPicPr>
          <p:nvPr/>
        </p:nvPicPr>
        <p:blipFill>
          <a:blip r:embed="rId4"/>
          <a:stretch>
            <a:fillRect/>
          </a:stretch>
        </p:blipFill>
        <p:spPr>
          <a:xfrm>
            <a:off x="4312029" y="3813153"/>
            <a:ext cx="4142234" cy="2761489"/>
          </a:xfrm>
          <a:prstGeom prst="rect">
            <a:avLst/>
          </a:prstGeom>
        </p:spPr>
      </p:pic>
      <p:pic>
        <p:nvPicPr>
          <p:cNvPr id="5" name="Slika 4">
            <a:extLst>
              <a:ext uri="{FF2B5EF4-FFF2-40B4-BE49-F238E27FC236}">
                <a16:creationId xmlns="" xmlns:a16="http://schemas.microsoft.com/office/drawing/2014/main" id="{81A832FC-3DA4-4265-8552-C3C12E8D3066}"/>
              </a:ext>
            </a:extLst>
          </p:cNvPr>
          <p:cNvPicPr>
            <a:picLocks noChangeAspect="1"/>
          </p:cNvPicPr>
          <p:nvPr/>
        </p:nvPicPr>
        <p:blipFill>
          <a:blip r:embed="rId5"/>
          <a:stretch>
            <a:fillRect/>
          </a:stretch>
        </p:blipFill>
        <p:spPr>
          <a:xfrm>
            <a:off x="4427984" y="5226293"/>
            <a:ext cx="1362067" cy="1224136"/>
          </a:xfrm>
          <a:prstGeom prst="rect">
            <a:avLst/>
          </a:prstGeom>
        </p:spPr>
      </p:pic>
      <p:pic>
        <p:nvPicPr>
          <p:cNvPr id="8" name="Immagine 1"/>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0" y="-27384"/>
            <a:ext cx="9144000" cy="1602000"/>
          </a:xfrm>
          <a:prstGeom prst="rect">
            <a:avLst/>
          </a:prstGeom>
        </p:spPr>
      </p:pic>
    </p:spTree>
    <p:extLst>
      <p:ext uri="{BB962C8B-B14F-4D97-AF65-F5344CB8AC3E}">
        <p14:creationId xmlns:p14="http://schemas.microsoft.com/office/powerpoint/2010/main" val="309607278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ravokotnik 2"/>
          <p:cNvSpPr/>
          <p:nvPr/>
        </p:nvSpPr>
        <p:spPr>
          <a:xfrm>
            <a:off x="179512" y="1916832"/>
            <a:ext cx="8424936" cy="369332"/>
          </a:xfrm>
          <a:prstGeom prst="rect">
            <a:avLst/>
          </a:prstGeom>
        </p:spPr>
        <p:txBody>
          <a:bodyPr wrap="square">
            <a:spAutoFit/>
          </a:bodyPr>
          <a:lstStyle/>
          <a:p>
            <a:r>
              <a:rPr lang="sl-SI" dirty="0" smtClean="0"/>
              <a:t>IMPORTANCE OF NETWORKING</a:t>
            </a:r>
            <a:endParaRPr lang="en-US" dirty="0"/>
          </a:p>
        </p:txBody>
      </p:sp>
      <p:sp>
        <p:nvSpPr>
          <p:cNvPr id="5" name="PoljeZBesedilom 4"/>
          <p:cNvSpPr txBox="1"/>
          <p:nvPr/>
        </p:nvSpPr>
        <p:spPr>
          <a:xfrm>
            <a:off x="3383868" y="2489217"/>
            <a:ext cx="2376264" cy="369332"/>
          </a:xfrm>
          <a:prstGeom prst="rect">
            <a:avLst/>
          </a:prstGeom>
          <a:noFill/>
        </p:spPr>
        <p:txBody>
          <a:bodyPr wrap="square" rtlCol="0">
            <a:spAutoFit/>
          </a:bodyPr>
          <a:lstStyle/>
          <a:p>
            <a:r>
              <a:rPr lang="sl-SI" dirty="0" smtClean="0"/>
              <a:t>IN ORDER TO ACHIEVE</a:t>
            </a:r>
            <a:endParaRPr lang="en-US" dirty="0"/>
          </a:p>
        </p:txBody>
      </p:sp>
      <p:sp>
        <p:nvSpPr>
          <p:cNvPr id="6" name="Titre 4"/>
          <p:cNvSpPr txBox="1">
            <a:spLocks/>
          </p:cNvSpPr>
          <p:nvPr/>
        </p:nvSpPr>
        <p:spPr>
          <a:xfrm>
            <a:off x="503547" y="2996952"/>
            <a:ext cx="7776865" cy="3527425"/>
          </a:xfrm>
          <a:prstGeom prst="rect">
            <a:avLst/>
          </a:prstGeom>
        </p:spPr>
        <p:txBody>
          <a:bodyPr>
            <a:normAutofit fontScale="925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just">
              <a:lnSpc>
                <a:spcPct val="130000"/>
              </a:lnSpc>
            </a:pPr>
            <a:r>
              <a:rPr lang="fr-FR" sz="2400" dirty="0">
                <a:latin typeface="Calibri" charset="0"/>
              </a:rPr>
              <a:t>The ˝</a:t>
            </a:r>
            <a:r>
              <a:rPr lang="fr-FR" sz="2400" b="1" dirty="0">
                <a:latin typeface="Calibri" charset="0"/>
              </a:rPr>
              <a:t>Aichi Target 11</a:t>
            </a:r>
            <a:r>
              <a:rPr lang="fr-FR" sz="2400" dirty="0">
                <a:latin typeface="Calibri" charset="0"/>
              </a:rPr>
              <a:t> ˝,</a:t>
            </a:r>
            <a:r>
              <a:rPr lang="fr-FR" sz="2400" b="1" dirty="0">
                <a:latin typeface="Calibri" charset="0"/>
              </a:rPr>
              <a:t> </a:t>
            </a:r>
            <a:r>
              <a:rPr lang="fr-FR" sz="2400" dirty="0">
                <a:latin typeface="Calibri" charset="0"/>
              </a:rPr>
              <a:t>set under  </a:t>
            </a:r>
            <a:r>
              <a:rPr lang="fr-FR" sz="2400" b="1" dirty="0">
                <a:latin typeface="Calibri" charset="0"/>
              </a:rPr>
              <a:t>Convention of Biological Diversity </a:t>
            </a:r>
            <a:r>
              <a:rPr lang="fr-FR" sz="2400" dirty="0">
                <a:latin typeface="Calibri" charset="0"/>
              </a:rPr>
              <a:t>(</a:t>
            </a:r>
            <a:r>
              <a:rPr lang="fr-FR" sz="2400" b="1" dirty="0">
                <a:latin typeface="Calibri" charset="0"/>
              </a:rPr>
              <a:t>CBD</a:t>
            </a:r>
            <a:r>
              <a:rPr lang="fr-FR" sz="2400" dirty="0">
                <a:latin typeface="Calibri" charset="0"/>
              </a:rPr>
              <a:t>) within the </a:t>
            </a:r>
            <a:r>
              <a:rPr lang="fr-FR" sz="2400" b="1" dirty="0">
                <a:latin typeface="Calibri" charset="0"/>
              </a:rPr>
              <a:t>Barcellona Convention</a:t>
            </a:r>
            <a:r>
              <a:rPr lang="fr-FR" sz="2400" dirty="0">
                <a:latin typeface="Calibri" charset="0"/>
              </a:rPr>
              <a:t>,</a:t>
            </a:r>
            <a:r>
              <a:rPr lang="fr-FR" sz="2400" b="1" dirty="0">
                <a:latin typeface="Calibri" charset="0"/>
              </a:rPr>
              <a:t> ACCOBAMS </a:t>
            </a:r>
            <a:r>
              <a:rPr lang="fr-FR" sz="2400" dirty="0">
                <a:latin typeface="Calibri" charset="0"/>
              </a:rPr>
              <a:t>and</a:t>
            </a:r>
            <a:r>
              <a:rPr lang="fr-FR" sz="2400" b="1" dirty="0">
                <a:latin typeface="Calibri" charset="0"/>
              </a:rPr>
              <a:t> Ramsar Convention, </a:t>
            </a:r>
            <a:r>
              <a:rPr lang="fr-FR" sz="2400" dirty="0" smtClean="0">
                <a:latin typeface="Calibri" charset="0"/>
              </a:rPr>
              <a:t>for </a:t>
            </a:r>
            <a:r>
              <a:rPr lang="fr-FR" sz="2400" dirty="0">
                <a:latin typeface="Calibri" charset="0"/>
              </a:rPr>
              <a:t>2020: </a:t>
            </a:r>
          </a:p>
          <a:p>
            <a:pPr algn="just">
              <a:lnSpc>
                <a:spcPct val="130000"/>
              </a:lnSpc>
            </a:pPr>
            <a:r>
              <a:rPr lang="fr-FR" sz="2400" dirty="0">
                <a:latin typeface="Calibri" charset="0"/>
              </a:rPr>
              <a:t>«</a:t>
            </a:r>
            <a:r>
              <a:rPr lang="fr-FR" sz="2400" b="1" dirty="0">
                <a:solidFill>
                  <a:srgbClr val="FF0000"/>
                </a:solidFill>
                <a:latin typeface="Calibri" charset="0"/>
              </a:rPr>
              <a:t>10%</a:t>
            </a:r>
            <a:r>
              <a:rPr lang="fr-FR" sz="2400" dirty="0">
                <a:latin typeface="Calibri" charset="0"/>
              </a:rPr>
              <a:t> of coastal and marine areas to be conserved through effectively and equitably managed, </a:t>
            </a:r>
            <a:r>
              <a:rPr lang="fr-FR" sz="2400" b="1" dirty="0">
                <a:latin typeface="Calibri" charset="0"/>
              </a:rPr>
              <a:t>ecologically representative and </a:t>
            </a:r>
            <a:r>
              <a:rPr lang="fr-FR" sz="2400" b="1" dirty="0">
                <a:solidFill>
                  <a:srgbClr val="FF0000"/>
                </a:solidFill>
                <a:latin typeface="Calibri" charset="0"/>
              </a:rPr>
              <a:t>well-connected systems of protected areas </a:t>
            </a:r>
            <a:r>
              <a:rPr lang="fr-FR" sz="2400" dirty="0">
                <a:latin typeface="Calibri" charset="0"/>
              </a:rPr>
              <a:t>and other effective area-based conservation measures, and integrated into the wider landscape and seascape</a:t>
            </a:r>
            <a:r>
              <a:rPr lang="fr-FR" sz="2400" dirty="0" smtClean="0">
                <a:latin typeface="Calibri" charset="0"/>
              </a:rPr>
              <a:t>»</a:t>
            </a:r>
            <a:endParaRPr lang="fr-FR" sz="2400" dirty="0">
              <a:latin typeface="Calibri" charset="0"/>
            </a:endParaRPr>
          </a:p>
        </p:txBody>
      </p:sp>
      <p:pic>
        <p:nvPicPr>
          <p:cNvPr id="7" name="Immagine 1"/>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27384"/>
            <a:ext cx="9144000" cy="1602000"/>
          </a:xfrm>
          <a:prstGeom prst="rect">
            <a:avLst/>
          </a:prstGeom>
        </p:spPr>
      </p:pic>
    </p:spTree>
    <p:extLst>
      <p:ext uri="{BB962C8B-B14F-4D97-AF65-F5344CB8AC3E}">
        <p14:creationId xmlns:p14="http://schemas.microsoft.com/office/powerpoint/2010/main" val="3109844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ravokotnik 2"/>
          <p:cNvSpPr/>
          <p:nvPr/>
        </p:nvSpPr>
        <p:spPr>
          <a:xfrm>
            <a:off x="179512" y="1916832"/>
            <a:ext cx="8424936" cy="369332"/>
          </a:xfrm>
          <a:prstGeom prst="rect">
            <a:avLst/>
          </a:prstGeom>
        </p:spPr>
        <p:txBody>
          <a:bodyPr wrap="square">
            <a:spAutoFit/>
          </a:bodyPr>
          <a:lstStyle/>
          <a:p>
            <a:r>
              <a:rPr lang="sl-SI" dirty="0" smtClean="0"/>
              <a:t>IMPORTANCE OF NETWORKING</a:t>
            </a:r>
            <a:endParaRPr lang="en-US" dirty="0"/>
          </a:p>
        </p:txBody>
      </p:sp>
      <p:sp>
        <p:nvSpPr>
          <p:cNvPr id="2" name="Pravokotnik 1"/>
          <p:cNvSpPr/>
          <p:nvPr/>
        </p:nvSpPr>
        <p:spPr>
          <a:xfrm>
            <a:off x="1917090" y="4726778"/>
            <a:ext cx="5691639" cy="369332"/>
          </a:xfrm>
          <a:prstGeom prst="rect">
            <a:avLst/>
          </a:prstGeom>
        </p:spPr>
        <p:txBody>
          <a:bodyPr wrap="square">
            <a:spAutoFit/>
          </a:bodyPr>
          <a:lstStyle/>
          <a:p>
            <a:pPr marL="285750" indent="-285750">
              <a:buFont typeface="Arial" panose="020B0604020202020204" pitchFamily="34" charset="0"/>
              <a:buChar char="•"/>
            </a:pPr>
            <a:r>
              <a:rPr lang="sl-SI" dirty="0" err="1" smtClean="0"/>
              <a:t>Increasing</a:t>
            </a:r>
            <a:r>
              <a:rPr lang="sl-SI" dirty="0" smtClean="0"/>
              <a:t> </a:t>
            </a:r>
            <a:r>
              <a:rPr lang="sl-SI" dirty="0" err="1" smtClean="0"/>
              <a:t>the</a:t>
            </a:r>
            <a:r>
              <a:rPr lang="sl-SI" dirty="0" smtClean="0"/>
              <a:t> </a:t>
            </a:r>
            <a:r>
              <a:rPr lang="sl-SI" dirty="0" err="1" smtClean="0"/>
              <a:t>eco-connectivity</a:t>
            </a:r>
            <a:r>
              <a:rPr lang="sl-SI" dirty="0" smtClean="0"/>
              <a:t> in </a:t>
            </a:r>
            <a:r>
              <a:rPr lang="sl-SI" dirty="0" err="1" smtClean="0"/>
              <a:t>the</a:t>
            </a:r>
            <a:r>
              <a:rPr lang="sl-SI" dirty="0" smtClean="0"/>
              <a:t> A-I </a:t>
            </a:r>
            <a:r>
              <a:rPr lang="sl-SI" dirty="0" err="1" smtClean="0"/>
              <a:t>Region</a:t>
            </a:r>
            <a:endParaRPr lang="sl-SI" dirty="0"/>
          </a:p>
        </p:txBody>
      </p:sp>
      <p:sp>
        <p:nvSpPr>
          <p:cNvPr id="5" name="PoljeZBesedilom 4"/>
          <p:cNvSpPr txBox="1"/>
          <p:nvPr/>
        </p:nvSpPr>
        <p:spPr>
          <a:xfrm>
            <a:off x="1933858" y="2628380"/>
            <a:ext cx="6213951" cy="923330"/>
          </a:xfrm>
          <a:prstGeom prst="rect">
            <a:avLst/>
          </a:prstGeom>
          <a:noFill/>
        </p:spPr>
        <p:txBody>
          <a:bodyPr wrap="square" rtlCol="0">
            <a:spAutoFit/>
          </a:bodyPr>
          <a:lstStyle/>
          <a:p>
            <a:pPr marL="285750" lvl="0" indent="-285750">
              <a:buFont typeface="Arial" panose="020B0604020202020204" pitchFamily="34" charset="0"/>
              <a:buChar char="•"/>
            </a:pPr>
            <a:r>
              <a:rPr lang="en-GB" dirty="0"/>
              <a:t>The Adriatic Sea has several natural specifics therefore a network of marine and coastal protected areas specific to the Adriatic Sea is sensible</a:t>
            </a:r>
            <a:endParaRPr lang="sl-SI" dirty="0"/>
          </a:p>
        </p:txBody>
      </p:sp>
      <p:sp>
        <p:nvSpPr>
          <p:cNvPr id="6" name="PoljeZBesedilom 5"/>
          <p:cNvSpPr txBox="1"/>
          <p:nvPr/>
        </p:nvSpPr>
        <p:spPr>
          <a:xfrm>
            <a:off x="1917090" y="3808044"/>
            <a:ext cx="6213951" cy="646331"/>
          </a:xfrm>
          <a:prstGeom prst="rect">
            <a:avLst/>
          </a:prstGeom>
          <a:noFill/>
        </p:spPr>
        <p:txBody>
          <a:bodyPr wrap="square" rtlCol="0">
            <a:spAutoFit/>
          </a:bodyPr>
          <a:lstStyle/>
          <a:p>
            <a:pPr marL="285750" lvl="0" indent="-285750">
              <a:buFont typeface="Arial" panose="020B0604020202020204" pitchFamily="34" charset="0"/>
              <a:buChar char="•"/>
            </a:pPr>
            <a:r>
              <a:rPr lang="sl-SI" dirty="0" err="1"/>
              <a:t>C</a:t>
            </a:r>
            <a:r>
              <a:rPr lang="sl-SI" dirty="0" err="1" smtClean="0"/>
              <a:t>ross</a:t>
            </a:r>
            <a:r>
              <a:rPr lang="sl-SI" dirty="0" smtClean="0"/>
              <a:t> </a:t>
            </a:r>
            <a:r>
              <a:rPr lang="sl-SI" dirty="0" err="1" smtClean="0"/>
              <a:t>border</a:t>
            </a:r>
            <a:r>
              <a:rPr lang="sl-SI" dirty="0" smtClean="0"/>
              <a:t> </a:t>
            </a:r>
            <a:r>
              <a:rPr lang="sl-SI" dirty="0" err="1" smtClean="0"/>
              <a:t>conservation</a:t>
            </a:r>
            <a:r>
              <a:rPr lang="sl-SI" dirty="0" smtClean="0"/>
              <a:t> </a:t>
            </a:r>
            <a:r>
              <a:rPr lang="sl-SI" dirty="0" err="1" smtClean="0"/>
              <a:t>areas</a:t>
            </a:r>
            <a:r>
              <a:rPr lang="sl-SI" dirty="0" smtClean="0"/>
              <a:t> (</a:t>
            </a:r>
            <a:r>
              <a:rPr lang="sl-SI" dirty="0" err="1" smtClean="0"/>
              <a:t>highly</a:t>
            </a:r>
            <a:r>
              <a:rPr lang="sl-SI" dirty="0" smtClean="0"/>
              <a:t> </a:t>
            </a:r>
            <a:r>
              <a:rPr lang="sl-SI" dirty="0" err="1" smtClean="0"/>
              <a:t>mobile</a:t>
            </a:r>
            <a:r>
              <a:rPr lang="sl-SI" dirty="0"/>
              <a:t> </a:t>
            </a:r>
            <a:r>
              <a:rPr lang="sl-SI" dirty="0" smtClean="0"/>
              <a:t>/ open </a:t>
            </a:r>
            <a:r>
              <a:rPr lang="sl-SI" dirty="0" err="1" smtClean="0"/>
              <a:t>water</a:t>
            </a:r>
            <a:r>
              <a:rPr lang="sl-SI" dirty="0" smtClean="0"/>
              <a:t> </a:t>
            </a:r>
            <a:r>
              <a:rPr lang="sl-SI" dirty="0" err="1" smtClean="0"/>
              <a:t>species</a:t>
            </a:r>
            <a:r>
              <a:rPr lang="sl-SI" dirty="0"/>
              <a:t> </a:t>
            </a:r>
            <a:r>
              <a:rPr lang="sl-SI" dirty="0" smtClean="0"/>
              <a:t>/ habitat </a:t>
            </a:r>
            <a:r>
              <a:rPr lang="sl-SI" dirty="0" err="1" smtClean="0"/>
              <a:t>types</a:t>
            </a:r>
            <a:r>
              <a:rPr lang="sl-SI" dirty="0" smtClean="0"/>
              <a:t>) </a:t>
            </a:r>
            <a:endParaRPr lang="sl-SI" dirty="0"/>
          </a:p>
        </p:txBody>
      </p:sp>
      <p:pic>
        <p:nvPicPr>
          <p:cNvPr id="7" name="Immagine 1"/>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27384"/>
            <a:ext cx="9144000" cy="1602000"/>
          </a:xfrm>
          <a:prstGeom prst="rect">
            <a:avLst/>
          </a:prstGeom>
        </p:spPr>
      </p:pic>
    </p:spTree>
    <p:extLst>
      <p:ext uri="{BB962C8B-B14F-4D97-AF65-F5344CB8AC3E}">
        <p14:creationId xmlns:p14="http://schemas.microsoft.com/office/powerpoint/2010/main" val="11571072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Pravokotnik 7"/>
          <p:cNvSpPr/>
          <p:nvPr/>
        </p:nvSpPr>
        <p:spPr>
          <a:xfrm>
            <a:off x="179512" y="1916832"/>
            <a:ext cx="8424936" cy="369332"/>
          </a:xfrm>
          <a:prstGeom prst="rect">
            <a:avLst/>
          </a:prstGeom>
        </p:spPr>
        <p:txBody>
          <a:bodyPr wrap="square">
            <a:spAutoFit/>
          </a:bodyPr>
          <a:lstStyle/>
          <a:p>
            <a:r>
              <a:rPr lang="sl-SI" dirty="0" smtClean="0"/>
              <a:t>IMPORTANCE OF NETWORKING</a:t>
            </a:r>
            <a:endParaRPr lang="en-US" dirty="0"/>
          </a:p>
        </p:txBody>
      </p:sp>
      <p:pic>
        <p:nvPicPr>
          <p:cNvPr id="4" name="Slika 3"/>
          <p:cNvPicPr>
            <a:picLocks noChangeAspect="1"/>
          </p:cNvPicPr>
          <p:nvPr/>
        </p:nvPicPr>
        <p:blipFill>
          <a:blip r:embed="rId3"/>
          <a:stretch>
            <a:fillRect/>
          </a:stretch>
        </p:blipFill>
        <p:spPr>
          <a:xfrm>
            <a:off x="1871700" y="2996952"/>
            <a:ext cx="5400600" cy="3635872"/>
          </a:xfrm>
          <a:prstGeom prst="rect">
            <a:avLst/>
          </a:prstGeom>
        </p:spPr>
      </p:pic>
      <p:sp>
        <p:nvSpPr>
          <p:cNvPr id="9" name="PoljeZBesedilom 8"/>
          <p:cNvSpPr txBox="1"/>
          <p:nvPr/>
        </p:nvSpPr>
        <p:spPr>
          <a:xfrm>
            <a:off x="251520" y="2354396"/>
            <a:ext cx="8352928" cy="369332"/>
          </a:xfrm>
          <a:prstGeom prst="rect">
            <a:avLst/>
          </a:prstGeom>
          <a:noFill/>
        </p:spPr>
        <p:txBody>
          <a:bodyPr wrap="square" rtlCol="0">
            <a:spAutoFit/>
          </a:bodyPr>
          <a:lstStyle/>
          <a:p>
            <a:pPr lvl="0"/>
            <a:r>
              <a:rPr lang="sl-SI" dirty="0" err="1"/>
              <a:t>C</a:t>
            </a:r>
            <a:r>
              <a:rPr lang="sl-SI" dirty="0" err="1" smtClean="0"/>
              <a:t>ross</a:t>
            </a:r>
            <a:r>
              <a:rPr lang="sl-SI" dirty="0" smtClean="0"/>
              <a:t> </a:t>
            </a:r>
            <a:r>
              <a:rPr lang="sl-SI" dirty="0" err="1" smtClean="0"/>
              <a:t>border</a:t>
            </a:r>
            <a:r>
              <a:rPr lang="sl-SI" dirty="0" smtClean="0"/>
              <a:t> </a:t>
            </a:r>
            <a:r>
              <a:rPr lang="sl-SI" dirty="0" err="1" smtClean="0"/>
              <a:t>conservation</a:t>
            </a:r>
            <a:r>
              <a:rPr lang="sl-SI" dirty="0" smtClean="0"/>
              <a:t> </a:t>
            </a:r>
            <a:r>
              <a:rPr lang="sl-SI" dirty="0" err="1" smtClean="0"/>
              <a:t>areas</a:t>
            </a:r>
            <a:r>
              <a:rPr lang="sl-SI" dirty="0" smtClean="0"/>
              <a:t> (</a:t>
            </a:r>
            <a:r>
              <a:rPr lang="sl-SI" dirty="0" err="1" smtClean="0"/>
              <a:t>highly</a:t>
            </a:r>
            <a:r>
              <a:rPr lang="sl-SI" dirty="0" smtClean="0"/>
              <a:t> </a:t>
            </a:r>
            <a:r>
              <a:rPr lang="sl-SI" dirty="0" err="1" smtClean="0"/>
              <a:t>mobile</a:t>
            </a:r>
            <a:r>
              <a:rPr lang="sl-SI" dirty="0"/>
              <a:t> </a:t>
            </a:r>
            <a:r>
              <a:rPr lang="sl-SI" dirty="0" smtClean="0"/>
              <a:t>/ open </a:t>
            </a:r>
            <a:r>
              <a:rPr lang="sl-SI" dirty="0" err="1" smtClean="0"/>
              <a:t>water</a:t>
            </a:r>
            <a:r>
              <a:rPr lang="sl-SI" dirty="0" smtClean="0"/>
              <a:t> </a:t>
            </a:r>
            <a:r>
              <a:rPr lang="sl-SI" dirty="0" err="1" smtClean="0"/>
              <a:t>species</a:t>
            </a:r>
            <a:r>
              <a:rPr lang="sl-SI" dirty="0"/>
              <a:t> </a:t>
            </a:r>
            <a:r>
              <a:rPr lang="sl-SI" dirty="0" smtClean="0"/>
              <a:t>/ habitat </a:t>
            </a:r>
            <a:r>
              <a:rPr lang="sl-SI" dirty="0" err="1" smtClean="0"/>
              <a:t>types</a:t>
            </a:r>
            <a:r>
              <a:rPr lang="sl-SI" dirty="0" smtClean="0"/>
              <a:t>) </a:t>
            </a:r>
            <a:endParaRPr lang="sl-SI" dirty="0"/>
          </a:p>
        </p:txBody>
      </p:sp>
      <p:pic>
        <p:nvPicPr>
          <p:cNvPr id="10" name="Immagine 1"/>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0" y="-27384"/>
            <a:ext cx="9144000" cy="1602000"/>
          </a:xfrm>
          <a:prstGeom prst="rect">
            <a:avLst/>
          </a:prstGeom>
        </p:spPr>
      </p:pic>
      <p:sp>
        <p:nvSpPr>
          <p:cNvPr id="3" name="PoljeZBesedilom 2"/>
          <p:cNvSpPr txBox="1"/>
          <p:nvPr/>
        </p:nvSpPr>
        <p:spPr>
          <a:xfrm>
            <a:off x="212122" y="5709494"/>
            <a:ext cx="2160240" cy="923330"/>
          </a:xfrm>
          <a:prstGeom prst="rect">
            <a:avLst/>
          </a:prstGeom>
          <a:noFill/>
        </p:spPr>
        <p:txBody>
          <a:bodyPr wrap="square" rtlCol="0">
            <a:spAutoFit/>
          </a:bodyPr>
          <a:lstStyle/>
          <a:p>
            <a:r>
              <a:rPr lang="sl-SI" dirty="0" err="1" smtClean="0"/>
              <a:t>Cross-border</a:t>
            </a:r>
            <a:r>
              <a:rPr lang="sl-SI" dirty="0" smtClean="0"/>
              <a:t> </a:t>
            </a:r>
            <a:r>
              <a:rPr lang="sl-SI" dirty="0" err="1" smtClean="0"/>
              <a:t>networking</a:t>
            </a:r>
            <a:endParaRPr lang="sl-SI" dirty="0"/>
          </a:p>
          <a:p>
            <a:r>
              <a:rPr lang="sl-SI" dirty="0" smtClean="0"/>
              <a:t>is </a:t>
            </a:r>
            <a:r>
              <a:rPr lang="sl-SI" dirty="0" err="1" smtClean="0"/>
              <a:t>needed</a:t>
            </a:r>
            <a:endParaRPr lang="en-US" dirty="0"/>
          </a:p>
        </p:txBody>
      </p:sp>
    </p:spTree>
    <p:extLst>
      <p:ext uri="{BB962C8B-B14F-4D97-AF65-F5344CB8AC3E}">
        <p14:creationId xmlns:p14="http://schemas.microsoft.com/office/powerpoint/2010/main" val="32532291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Skupina 3"/>
          <p:cNvGrpSpPr/>
          <p:nvPr/>
        </p:nvGrpSpPr>
        <p:grpSpPr>
          <a:xfrm>
            <a:off x="71438" y="3134295"/>
            <a:ext cx="10621788" cy="3388146"/>
            <a:chOff x="71438" y="3134295"/>
            <a:chExt cx="10621788" cy="3388146"/>
          </a:xfrm>
        </p:grpSpPr>
        <p:sp>
          <p:nvSpPr>
            <p:cNvPr id="34819" name="Text Box 6"/>
            <p:cNvSpPr txBox="1">
              <a:spLocks noChangeArrowheads="1"/>
            </p:cNvSpPr>
            <p:nvPr/>
          </p:nvSpPr>
          <p:spPr bwMode="auto">
            <a:xfrm>
              <a:off x="3347864" y="6214664"/>
              <a:ext cx="734536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50000"/>
                </a:spcBef>
                <a:buFontTx/>
                <a:buNone/>
              </a:pPr>
              <a:r>
                <a:rPr lang="sl-SI" altLang="en-US" sz="1400" dirty="0" err="1">
                  <a:solidFill>
                    <a:schemeClr val="tx1">
                      <a:lumMod val="50000"/>
                      <a:lumOff val="50000"/>
                    </a:schemeClr>
                  </a:solidFill>
                  <a:latin typeface="Calibri" pitchFamily="34" charset="0"/>
                </a:rPr>
                <a:t>Source</a:t>
              </a:r>
              <a:r>
                <a:rPr lang="sl-SI" altLang="en-US" sz="1400" dirty="0">
                  <a:solidFill>
                    <a:schemeClr val="tx1">
                      <a:lumMod val="50000"/>
                      <a:lumOff val="50000"/>
                    </a:schemeClr>
                  </a:solidFill>
                  <a:latin typeface="Calibri" pitchFamily="34" charset="0"/>
                </a:rPr>
                <a:t> </a:t>
              </a:r>
              <a:r>
                <a:rPr lang="sl-SI" altLang="en-US" sz="1400" dirty="0" err="1">
                  <a:solidFill>
                    <a:schemeClr val="tx1">
                      <a:lumMod val="50000"/>
                      <a:lumOff val="50000"/>
                    </a:schemeClr>
                  </a:solidFill>
                  <a:latin typeface="Calibri" pitchFamily="34" charset="0"/>
                </a:rPr>
                <a:t>Istituto</a:t>
              </a:r>
              <a:r>
                <a:rPr lang="sl-SI" altLang="en-US" sz="1400" dirty="0">
                  <a:solidFill>
                    <a:schemeClr val="tx1">
                      <a:lumMod val="50000"/>
                      <a:lumOff val="50000"/>
                    </a:schemeClr>
                  </a:solidFill>
                  <a:latin typeface="Calibri" pitchFamily="34" charset="0"/>
                </a:rPr>
                <a:t> </a:t>
              </a:r>
              <a:r>
                <a:rPr lang="sl-SI" altLang="en-US" sz="1400" dirty="0" err="1">
                  <a:solidFill>
                    <a:schemeClr val="tx1">
                      <a:lumMod val="50000"/>
                      <a:lumOff val="50000"/>
                    </a:schemeClr>
                  </a:solidFill>
                  <a:latin typeface="Calibri" pitchFamily="34" charset="0"/>
                </a:rPr>
                <a:t>Nazionale</a:t>
              </a:r>
              <a:r>
                <a:rPr lang="sl-SI" altLang="en-US" sz="1400" dirty="0">
                  <a:solidFill>
                    <a:schemeClr val="tx1">
                      <a:lumMod val="50000"/>
                      <a:lumOff val="50000"/>
                    </a:schemeClr>
                  </a:solidFill>
                  <a:latin typeface="Calibri" pitchFamily="34" charset="0"/>
                </a:rPr>
                <a:t> di </a:t>
              </a:r>
              <a:r>
                <a:rPr lang="sl-SI" altLang="en-US" sz="1400" dirty="0" err="1">
                  <a:solidFill>
                    <a:schemeClr val="tx1">
                      <a:lumMod val="50000"/>
                      <a:lumOff val="50000"/>
                    </a:schemeClr>
                  </a:solidFill>
                  <a:latin typeface="Calibri" pitchFamily="34" charset="0"/>
                </a:rPr>
                <a:t>Oceanografia</a:t>
              </a:r>
              <a:r>
                <a:rPr lang="sl-SI" altLang="en-US" sz="1400" dirty="0">
                  <a:solidFill>
                    <a:schemeClr val="tx1">
                      <a:lumMod val="50000"/>
                      <a:lumOff val="50000"/>
                    </a:schemeClr>
                  </a:solidFill>
                  <a:latin typeface="Calibri" pitchFamily="34" charset="0"/>
                </a:rPr>
                <a:t> e di </a:t>
              </a:r>
              <a:r>
                <a:rPr lang="sl-SI" altLang="en-US" sz="1400" dirty="0" err="1">
                  <a:solidFill>
                    <a:schemeClr val="tx1">
                      <a:lumMod val="50000"/>
                      <a:lumOff val="50000"/>
                    </a:schemeClr>
                  </a:solidFill>
                  <a:latin typeface="Calibri" pitchFamily="34" charset="0"/>
                </a:rPr>
                <a:t>Geofisica</a:t>
              </a:r>
              <a:r>
                <a:rPr lang="sl-SI" altLang="en-US" sz="1400" dirty="0">
                  <a:solidFill>
                    <a:schemeClr val="tx1">
                      <a:lumMod val="50000"/>
                      <a:lumOff val="50000"/>
                    </a:schemeClr>
                  </a:solidFill>
                  <a:latin typeface="Calibri" pitchFamily="34" charset="0"/>
                </a:rPr>
                <a:t> </a:t>
              </a:r>
              <a:r>
                <a:rPr lang="sl-SI" altLang="en-US" sz="1400" dirty="0" err="1">
                  <a:solidFill>
                    <a:schemeClr val="tx1">
                      <a:lumMod val="50000"/>
                      <a:lumOff val="50000"/>
                    </a:schemeClr>
                  </a:solidFill>
                  <a:latin typeface="Calibri" pitchFamily="34" charset="0"/>
                </a:rPr>
                <a:t>Sperimentale</a:t>
              </a:r>
              <a:r>
                <a:rPr lang="sl-SI" altLang="en-US" sz="1400" dirty="0">
                  <a:solidFill>
                    <a:schemeClr val="tx1">
                      <a:lumMod val="50000"/>
                      <a:lumOff val="50000"/>
                    </a:schemeClr>
                  </a:solidFill>
                  <a:latin typeface="Calibri" pitchFamily="34" charset="0"/>
                </a:rPr>
                <a:t> (OGS) </a:t>
              </a:r>
            </a:p>
          </p:txBody>
        </p:sp>
        <p:grpSp>
          <p:nvGrpSpPr>
            <p:cNvPr id="2" name="Skupina 1"/>
            <p:cNvGrpSpPr/>
            <p:nvPr/>
          </p:nvGrpSpPr>
          <p:grpSpPr>
            <a:xfrm>
              <a:off x="71438" y="3134295"/>
              <a:ext cx="8858250" cy="2950592"/>
              <a:chOff x="71438" y="3134295"/>
              <a:chExt cx="8858250" cy="2950592"/>
            </a:xfrm>
          </p:grpSpPr>
          <p:pic>
            <p:nvPicPr>
              <p:cNvPr id="34818" name="Picture 5"/>
              <p:cNvPicPr>
                <a:picLocks noChangeAspect="1" noChangeArrowheads="1"/>
              </p:cNvPicPr>
              <p:nvPr/>
            </p:nvPicPr>
            <p:blipFill>
              <a:blip r:embed="rId3">
                <a:extLst>
                  <a:ext uri="{28A0092B-C50C-407E-A947-70E740481C1C}">
                    <a14:useLocalDpi xmlns:a14="http://schemas.microsoft.com/office/drawing/2010/main" val="0"/>
                  </a:ext>
                </a:extLst>
              </a:blip>
              <a:srcRect l="8269" t="31738" r="9036" b="37256"/>
              <a:stretch>
                <a:fillRect/>
              </a:stretch>
            </p:blipFill>
            <p:spPr bwMode="auto">
              <a:xfrm>
                <a:off x="71438" y="3429000"/>
                <a:ext cx="8858250" cy="2655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4820" name="Text Box 4"/>
              <p:cNvSpPr txBox="1">
                <a:spLocks noChangeArrowheads="1"/>
              </p:cNvSpPr>
              <p:nvPr/>
            </p:nvSpPr>
            <p:spPr bwMode="auto">
              <a:xfrm>
                <a:off x="1187673" y="3134295"/>
                <a:ext cx="5616575" cy="366713"/>
              </a:xfrm>
              <a:prstGeom prst="rect">
                <a:avLst/>
              </a:prstGeom>
              <a:noFill/>
              <a:ln w="9525">
                <a:solidFill>
                  <a:srgbClr val="FF99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spcBef>
                    <a:spcPct val="50000"/>
                  </a:spcBef>
                  <a:buFontTx/>
                  <a:buNone/>
                </a:pPr>
                <a:r>
                  <a:rPr lang="sl-SI" altLang="en-US" sz="1800" b="1">
                    <a:solidFill>
                      <a:srgbClr val="FF9900"/>
                    </a:solidFill>
                    <a:latin typeface="Calibri" pitchFamily="34" charset="0"/>
                  </a:rPr>
                  <a:t>The “coral reefs” of the Northern Adriatic Sea </a:t>
                </a:r>
              </a:p>
            </p:txBody>
          </p:sp>
          <p:sp>
            <p:nvSpPr>
              <p:cNvPr id="3" name="Zaobljeni pravokotnik 2"/>
              <p:cNvSpPr/>
              <p:nvPr/>
            </p:nvSpPr>
            <p:spPr bwMode="auto">
              <a:xfrm rot="18851743">
                <a:off x="5574507" y="5082380"/>
                <a:ext cx="1393825" cy="468312"/>
              </a:xfrm>
              <a:prstGeom prst="roundRect">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grpSp>
      <p:sp>
        <p:nvSpPr>
          <p:cNvPr id="10" name="Pravokotnik 9"/>
          <p:cNvSpPr/>
          <p:nvPr/>
        </p:nvSpPr>
        <p:spPr>
          <a:xfrm>
            <a:off x="179512" y="1916832"/>
            <a:ext cx="8424936" cy="369332"/>
          </a:xfrm>
          <a:prstGeom prst="rect">
            <a:avLst/>
          </a:prstGeom>
        </p:spPr>
        <p:txBody>
          <a:bodyPr wrap="square">
            <a:spAutoFit/>
          </a:bodyPr>
          <a:lstStyle/>
          <a:p>
            <a:r>
              <a:rPr lang="sl-SI" dirty="0" smtClean="0"/>
              <a:t>IMPORTANCE OF NETWORKING</a:t>
            </a:r>
            <a:endParaRPr lang="en-US" dirty="0"/>
          </a:p>
        </p:txBody>
      </p:sp>
      <p:sp>
        <p:nvSpPr>
          <p:cNvPr id="12" name="PoljeZBesedilom 11"/>
          <p:cNvSpPr txBox="1"/>
          <p:nvPr/>
        </p:nvSpPr>
        <p:spPr>
          <a:xfrm>
            <a:off x="251520" y="2354396"/>
            <a:ext cx="8352928" cy="369332"/>
          </a:xfrm>
          <a:prstGeom prst="rect">
            <a:avLst/>
          </a:prstGeom>
          <a:noFill/>
        </p:spPr>
        <p:txBody>
          <a:bodyPr wrap="square" rtlCol="0">
            <a:spAutoFit/>
          </a:bodyPr>
          <a:lstStyle/>
          <a:p>
            <a:pPr lvl="0"/>
            <a:r>
              <a:rPr lang="sl-SI" dirty="0" err="1"/>
              <a:t>C</a:t>
            </a:r>
            <a:r>
              <a:rPr lang="sl-SI" dirty="0" err="1" smtClean="0"/>
              <a:t>ross</a:t>
            </a:r>
            <a:r>
              <a:rPr lang="sl-SI" dirty="0" smtClean="0"/>
              <a:t> </a:t>
            </a:r>
            <a:r>
              <a:rPr lang="sl-SI" dirty="0" err="1" smtClean="0"/>
              <a:t>border</a:t>
            </a:r>
            <a:r>
              <a:rPr lang="sl-SI" dirty="0" smtClean="0"/>
              <a:t> </a:t>
            </a:r>
            <a:r>
              <a:rPr lang="sl-SI" dirty="0" err="1" smtClean="0"/>
              <a:t>conservation</a:t>
            </a:r>
            <a:r>
              <a:rPr lang="sl-SI" dirty="0" smtClean="0"/>
              <a:t> </a:t>
            </a:r>
            <a:r>
              <a:rPr lang="sl-SI" dirty="0" err="1" smtClean="0"/>
              <a:t>areas</a:t>
            </a:r>
            <a:r>
              <a:rPr lang="sl-SI" dirty="0" smtClean="0"/>
              <a:t> (</a:t>
            </a:r>
            <a:r>
              <a:rPr lang="sl-SI" dirty="0" err="1" smtClean="0"/>
              <a:t>highly</a:t>
            </a:r>
            <a:r>
              <a:rPr lang="sl-SI" dirty="0" smtClean="0"/>
              <a:t> </a:t>
            </a:r>
            <a:r>
              <a:rPr lang="sl-SI" dirty="0" err="1" smtClean="0"/>
              <a:t>mobile</a:t>
            </a:r>
            <a:r>
              <a:rPr lang="sl-SI" dirty="0"/>
              <a:t> </a:t>
            </a:r>
            <a:r>
              <a:rPr lang="sl-SI" dirty="0" smtClean="0"/>
              <a:t>/ open </a:t>
            </a:r>
            <a:r>
              <a:rPr lang="sl-SI" dirty="0" err="1" smtClean="0"/>
              <a:t>water</a:t>
            </a:r>
            <a:r>
              <a:rPr lang="sl-SI" dirty="0" smtClean="0"/>
              <a:t> </a:t>
            </a:r>
            <a:r>
              <a:rPr lang="sl-SI" dirty="0" err="1" smtClean="0"/>
              <a:t>species</a:t>
            </a:r>
            <a:r>
              <a:rPr lang="sl-SI" dirty="0"/>
              <a:t> </a:t>
            </a:r>
            <a:r>
              <a:rPr lang="sl-SI" dirty="0" smtClean="0"/>
              <a:t>/ habitat </a:t>
            </a:r>
            <a:r>
              <a:rPr lang="sl-SI" dirty="0" err="1" smtClean="0"/>
              <a:t>types</a:t>
            </a:r>
            <a:r>
              <a:rPr lang="sl-SI" dirty="0" smtClean="0"/>
              <a:t>) </a:t>
            </a:r>
            <a:endParaRPr lang="sl-SI" dirty="0"/>
          </a:p>
        </p:txBody>
      </p:sp>
      <p:pic>
        <p:nvPicPr>
          <p:cNvPr id="15" name="Immagine 1"/>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0" y="-27384"/>
            <a:ext cx="9144000" cy="1602000"/>
          </a:xfrm>
          <a:prstGeom prst="rect">
            <a:avLst/>
          </a:prstGeom>
        </p:spPr>
      </p:pic>
      <p:sp>
        <p:nvSpPr>
          <p:cNvPr id="16" name="PoljeZBesedilom 15"/>
          <p:cNvSpPr txBox="1"/>
          <p:nvPr/>
        </p:nvSpPr>
        <p:spPr>
          <a:xfrm>
            <a:off x="212122" y="5949280"/>
            <a:ext cx="2160240" cy="923330"/>
          </a:xfrm>
          <a:prstGeom prst="rect">
            <a:avLst/>
          </a:prstGeom>
          <a:noFill/>
        </p:spPr>
        <p:txBody>
          <a:bodyPr wrap="square" rtlCol="0">
            <a:spAutoFit/>
          </a:bodyPr>
          <a:lstStyle/>
          <a:p>
            <a:r>
              <a:rPr lang="sl-SI" dirty="0" err="1" smtClean="0"/>
              <a:t>Cross-border</a:t>
            </a:r>
            <a:r>
              <a:rPr lang="sl-SI" dirty="0" smtClean="0"/>
              <a:t> </a:t>
            </a:r>
            <a:r>
              <a:rPr lang="sl-SI" dirty="0" err="1" smtClean="0"/>
              <a:t>networking</a:t>
            </a:r>
            <a:endParaRPr lang="sl-SI" dirty="0"/>
          </a:p>
          <a:p>
            <a:r>
              <a:rPr lang="sl-SI" dirty="0" smtClean="0"/>
              <a:t>is </a:t>
            </a:r>
            <a:r>
              <a:rPr lang="sl-SI" dirty="0" err="1" smtClean="0"/>
              <a:t>needed</a:t>
            </a:r>
            <a:endParaRPr lang="en-US" dirty="0"/>
          </a:p>
        </p:txBody>
      </p:sp>
    </p:spTree>
    <p:extLst>
      <p:ext uri="{BB962C8B-B14F-4D97-AF65-F5344CB8AC3E}">
        <p14:creationId xmlns:p14="http://schemas.microsoft.com/office/powerpoint/2010/main" val="41799132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avokotnik 1">
            <a:extLst>
              <a:ext uri="{FF2B5EF4-FFF2-40B4-BE49-F238E27FC236}">
                <a16:creationId xmlns="" xmlns:a16="http://schemas.microsoft.com/office/drawing/2014/main" id="{A417195C-4BD3-40FB-843B-BB7015F8FA6C}"/>
              </a:ext>
            </a:extLst>
          </p:cNvPr>
          <p:cNvSpPr/>
          <p:nvPr/>
        </p:nvSpPr>
        <p:spPr>
          <a:xfrm>
            <a:off x="976958" y="2354396"/>
            <a:ext cx="6547370" cy="646331"/>
          </a:xfrm>
          <a:prstGeom prst="rect">
            <a:avLst/>
          </a:prstGeom>
        </p:spPr>
        <p:txBody>
          <a:bodyPr wrap="none">
            <a:spAutoFit/>
          </a:bodyPr>
          <a:lstStyle/>
          <a:p>
            <a:r>
              <a:rPr lang="sl-SI" i="1" dirty="0" smtClean="0"/>
              <a:t>A NETWORK OF PROTECTED AREAS IN THE ADRIATIC SEA</a:t>
            </a:r>
            <a:r>
              <a:rPr lang="sl-SI" dirty="0" smtClean="0"/>
              <a:t> (</a:t>
            </a:r>
            <a:r>
              <a:rPr lang="it-IT" dirty="0" smtClean="0"/>
              <a:t>Adria</a:t>
            </a:r>
            <a:r>
              <a:rPr lang="sl-SI" dirty="0" smtClean="0"/>
              <a:t>PAN)</a:t>
            </a:r>
            <a:endParaRPr lang="sl-SI" dirty="0"/>
          </a:p>
          <a:p>
            <a:endParaRPr lang="sl-SI" dirty="0"/>
          </a:p>
        </p:txBody>
      </p:sp>
      <p:sp>
        <p:nvSpPr>
          <p:cNvPr id="3" name="PoljeZBesedilom 2">
            <a:extLst>
              <a:ext uri="{FF2B5EF4-FFF2-40B4-BE49-F238E27FC236}">
                <a16:creationId xmlns="" xmlns:a16="http://schemas.microsoft.com/office/drawing/2014/main" id="{96F3DC7C-A47A-45AC-9EDD-F010E44A3898}"/>
              </a:ext>
            </a:extLst>
          </p:cNvPr>
          <p:cNvSpPr txBox="1"/>
          <p:nvPr/>
        </p:nvSpPr>
        <p:spPr>
          <a:xfrm>
            <a:off x="2116059" y="3000727"/>
            <a:ext cx="6350318" cy="2523768"/>
          </a:xfrm>
          <a:prstGeom prst="rect">
            <a:avLst/>
          </a:prstGeom>
          <a:noFill/>
        </p:spPr>
        <p:txBody>
          <a:bodyPr wrap="square" rtlCol="0">
            <a:spAutoFit/>
          </a:bodyPr>
          <a:lstStyle/>
          <a:p>
            <a:pPr marL="285750" indent="-285750">
              <a:buFont typeface="Arial" panose="020B0604020202020204" pitchFamily="34" charset="0"/>
              <a:buChar char="•"/>
            </a:pPr>
            <a:r>
              <a:rPr lang="en-US" sz="2000" dirty="0" smtClean="0">
                <a:latin typeface="+mj-lt"/>
              </a:rPr>
              <a:t>Exchange </a:t>
            </a:r>
            <a:r>
              <a:rPr lang="en-US" sz="2000" dirty="0">
                <a:latin typeface="+mj-lt"/>
              </a:rPr>
              <a:t>of </a:t>
            </a:r>
            <a:r>
              <a:rPr lang="en-US" sz="2000" dirty="0" smtClean="0">
                <a:latin typeface="+mj-lt"/>
              </a:rPr>
              <a:t>experience</a:t>
            </a:r>
            <a:endParaRPr lang="sl-SI" sz="2000" dirty="0" smtClean="0">
              <a:latin typeface="+mj-lt"/>
            </a:endParaRPr>
          </a:p>
          <a:p>
            <a:pPr marL="285750" indent="-285750">
              <a:buFont typeface="Arial" panose="020B0604020202020204" pitchFamily="34" charset="0"/>
              <a:buChar char="•"/>
            </a:pPr>
            <a:r>
              <a:rPr lang="sl-SI" sz="2000" dirty="0" smtClean="0">
                <a:latin typeface="+mj-lt"/>
              </a:rPr>
              <a:t>E</a:t>
            </a:r>
            <a:r>
              <a:rPr lang="en-US" sz="2000" dirty="0" err="1" smtClean="0">
                <a:latin typeface="+mj-lt"/>
              </a:rPr>
              <a:t>xamples</a:t>
            </a:r>
            <a:r>
              <a:rPr lang="en-US" sz="2000" dirty="0" smtClean="0">
                <a:latin typeface="+mj-lt"/>
              </a:rPr>
              <a:t> </a:t>
            </a:r>
            <a:r>
              <a:rPr lang="en-US" sz="2000" dirty="0">
                <a:latin typeface="+mj-lt"/>
              </a:rPr>
              <a:t>of good </a:t>
            </a:r>
            <a:r>
              <a:rPr lang="en-US" sz="2000" dirty="0" smtClean="0">
                <a:latin typeface="+mj-lt"/>
              </a:rPr>
              <a:t>practices</a:t>
            </a:r>
            <a:endParaRPr lang="sl-SI" sz="2000" dirty="0" smtClean="0">
              <a:latin typeface="+mj-lt"/>
            </a:endParaRPr>
          </a:p>
          <a:p>
            <a:pPr marL="285750" indent="-285750">
              <a:buFont typeface="Arial" panose="020B0604020202020204" pitchFamily="34" charset="0"/>
              <a:buChar char="•"/>
            </a:pPr>
            <a:r>
              <a:rPr lang="en-US" sz="2000" dirty="0" smtClean="0">
                <a:latin typeface="+mj-lt"/>
              </a:rPr>
              <a:t>Unification </a:t>
            </a:r>
            <a:r>
              <a:rPr lang="en-US" sz="2000" dirty="0">
                <a:latin typeface="+mj-lt"/>
              </a:rPr>
              <a:t>of </a:t>
            </a:r>
            <a:r>
              <a:rPr lang="en-US" sz="2000" dirty="0" smtClean="0">
                <a:latin typeface="+mj-lt"/>
              </a:rPr>
              <a:t>methodologies</a:t>
            </a:r>
            <a:endParaRPr lang="sl-SI" sz="2000" dirty="0" smtClean="0">
              <a:latin typeface="+mj-lt"/>
            </a:endParaRPr>
          </a:p>
          <a:p>
            <a:pPr marL="285750" indent="-285750">
              <a:buFont typeface="Arial" panose="020B0604020202020204" pitchFamily="34" charset="0"/>
              <a:buChar char="•"/>
            </a:pPr>
            <a:r>
              <a:rPr lang="sl-SI" sz="2000" dirty="0" smtClean="0">
                <a:latin typeface="+mj-lt"/>
                <a:cs typeface="Calibri"/>
              </a:rPr>
              <a:t>More </a:t>
            </a:r>
            <a:r>
              <a:rPr lang="it-IT" sz="2000" dirty="0" err="1" smtClean="0">
                <a:latin typeface="+mj-lt"/>
                <a:cs typeface="Calibri"/>
              </a:rPr>
              <a:t>effective</a:t>
            </a:r>
            <a:r>
              <a:rPr lang="it-IT" sz="2000" dirty="0" smtClean="0">
                <a:latin typeface="+mj-lt"/>
                <a:cs typeface="Calibri"/>
              </a:rPr>
              <a:t> </a:t>
            </a:r>
            <a:r>
              <a:rPr lang="it-IT" sz="2000" dirty="0" err="1" smtClean="0">
                <a:latin typeface="+mj-lt"/>
                <a:cs typeface="Calibri"/>
              </a:rPr>
              <a:t>manage</a:t>
            </a:r>
            <a:r>
              <a:rPr lang="sl-SI" sz="2000" dirty="0" err="1" smtClean="0">
                <a:latin typeface="+mj-lt"/>
                <a:cs typeface="Calibri"/>
              </a:rPr>
              <a:t>ment</a:t>
            </a:r>
            <a:endParaRPr lang="sl-SI" sz="2000" dirty="0">
              <a:latin typeface="+mj-lt"/>
            </a:endParaRPr>
          </a:p>
          <a:p>
            <a:pPr marL="285750" indent="-285750">
              <a:buFont typeface="Arial" panose="020B0604020202020204" pitchFamily="34" charset="0"/>
              <a:buChar char="•"/>
            </a:pPr>
            <a:r>
              <a:rPr lang="sl-SI" altLang="sl-SI" sz="2000" dirty="0">
                <a:latin typeface="+mj-lt"/>
              </a:rPr>
              <a:t>A more </a:t>
            </a:r>
            <a:r>
              <a:rPr lang="sl-SI" altLang="sl-SI" sz="2000" dirty="0" err="1">
                <a:latin typeface="+mj-lt"/>
              </a:rPr>
              <a:t>comprehensive</a:t>
            </a:r>
            <a:r>
              <a:rPr lang="sl-SI" altLang="sl-SI" sz="2000" dirty="0">
                <a:latin typeface="+mj-lt"/>
              </a:rPr>
              <a:t> </a:t>
            </a:r>
            <a:r>
              <a:rPr lang="sl-SI" altLang="sl-SI" sz="2000" dirty="0" err="1">
                <a:latin typeface="+mj-lt"/>
              </a:rPr>
              <a:t>way</a:t>
            </a:r>
            <a:r>
              <a:rPr lang="sl-SI" altLang="sl-SI" sz="2000" dirty="0">
                <a:latin typeface="+mj-lt"/>
              </a:rPr>
              <a:t> to </a:t>
            </a:r>
            <a:r>
              <a:rPr lang="sl-SI" altLang="sl-SI" sz="2000" dirty="0" err="1" smtClean="0">
                <a:latin typeface="+mj-lt"/>
              </a:rPr>
              <a:t>address</a:t>
            </a:r>
            <a:r>
              <a:rPr lang="sl-SI" altLang="sl-SI" sz="2000" dirty="0">
                <a:latin typeface="+mj-lt"/>
              </a:rPr>
              <a:t> </a:t>
            </a:r>
            <a:r>
              <a:rPr lang="sl-SI" altLang="sl-SI" sz="2000" dirty="0" err="1" smtClean="0">
                <a:latin typeface="+mj-lt"/>
              </a:rPr>
              <a:t>the</a:t>
            </a:r>
            <a:r>
              <a:rPr lang="sl-SI" altLang="sl-SI" sz="2000" dirty="0" smtClean="0">
                <a:latin typeface="+mj-lt"/>
              </a:rPr>
              <a:t> </a:t>
            </a:r>
            <a:r>
              <a:rPr lang="sl-SI" altLang="sl-SI" sz="2000" dirty="0" err="1">
                <a:latin typeface="+mj-lt"/>
              </a:rPr>
              <a:t>protection</a:t>
            </a:r>
            <a:r>
              <a:rPr lang="sl-SI" altLang="sl-SI" sz="2000" dirty="0">
                <a:latin typeface="+mj-lt"/>
              </a:rPr>
              <a:t> </a:t>
            </a:r>
            <a:r>
              <a:rPr lang="sl-SI" altLang="sl-SI" sz="2000" dirty="0" err="1">
                <a:latin typeface="+mj-lt"/>
              </a:rPr>
              <a:t>of</a:t>
            </a:r>
            <a:r>
              <a:rPr lang="sl-SI" altLang="sl-SI" sz="2000" dirty="0">
                <a:latin typeface="+mj-lt"/>
              </a:rPr>
              <a:t> </a:t>
            </a:r>
            <a:r>
              <a:rPr lang="sl-SI" altLang="sl-SI" sz="2000" dirty="0" err="1">
                <a:latin typeface="+mj-lt"/>
              </a:rPr>
              <a:t>the</a:t>
            </a:r>
            <a:r>
              <a:rPr lang="sl-SI" altLang="sl-SI" sz="2000" dirty="0">
                <a:latin typeface="+mj-lt"/>
              </a:rPr>
              <a:t> marine </a:t>
            </a:r>
            <a:r>
              <a:rPr lang="sl-SI" altLang="sl-SI" sz="2000" dirty="0" err="1">
                <a:latin typeface="+mj-lt"/>
              </a:rPr>
              <a:t>ecosystems</a:t>
            </a:r>
            <a:r>
              <a:rPr lang="sl-SI" altLang="sl-SI" sz="2000" dirty="0">
                <a:latin typeface="+mj-lt"/>
              </a:rPr>
              <a:t> </a:t>
            </a:r>
          </a:p>
          <a:p>
            <a:pPr marL="285750" indent="-285750">
              <a:buFont typeface="Arial" panose="020B0604020202020204" pitchFamily="34" charset="0"/>
              <a:buChar char="•"/>
            </a:pPr>
            <a:r>
              <a:rPr lang="sl-SI" sz="2000" dirty="0" err="1" smtClean="0">
                <a:latin typeface="+mj-lt"/>
              </a:rPr>
              <a:t>Connecting</a:t>
            </a:r>
            <a:r>
              <a:rPr lang="sl-SI" sz="2000" dirty="0" smtClean="0">
                <a:latin typeface="+mj-lt"/>
              </a:rPr>
              <a:t> </a:t>
            </a:r>
            <a:r>
              <a:rPr lang="sl-SI" sz="2000" dirty="0" err="1" smtClean="0">
                <a:latin typeface="+mj-lt"/>
              </a:rPr>
              <a:t>key</a:t>
            </a:r>
            <a:r>
              <a:rPr lang="sl-SI" sz="2000" dirty="0" smtClean="0">
                <a:latin typeface="+mj-lt"/>
              </a:rPr>
              <a:t> </a:t>
            </a:r>
            <a:r>
              <a:rPr lang="sl-SI" sz="2000" dirty="0" err="1" smtClean="0">
                <a:latin typeface="+mj-lt"/>
              </a:rPr>
              <a:t>stakeholders</a:t>
            </a:r>
            <a:r>
              <a:rPr lang="sl-SI" sz="2000" dirty="0" smtClean="0">
                <a:latin typeface="+mj-lt"/>
              </a:rPr>
              <a:t> </a:t>
            </a:r>
            <a:r>
              <a:rPr lang="sl-SI" sz="2000" dirty="0" err="1" smtClean="0">
                <a:latin typeface="+mj-lt"/>
              </a:rPr>
              <a:t>across</a:t>
            </a:r>
            <a:r>
              <a:rPr lang="sl-SI" sz="2000" dirty="0" smtClean="0">
                <a:latin typeface="+mj-lt"/>
              </a:rPr>
              <a:t> </a:t>
            </a:r>
            <a:r>
              <a:rPr lang="sl-SI" sz="2000" dirty="0" err="1" smtClean="0">
                <a:latin typeface="+mj-lt"/>
              </a:rPr>
              <a:t>the</a:t>
            </a:r>
            <a:r>
              <a:rPr lang="sl-SI" sz="2000" dirty="0" smtClean="0">
                <a:latin typeface="+mj-lt"/>
              </a:rPr>
              <a:t> </a:t>
            </a:r>
            <a:r>
              <a:rPr lang="sl-SI" sz="2000" dirty="0" err="1" smtClean="0">
                <a:latin typeface="+mj-lt"/>
              </a:rPr>
              <a:t>Region</a:t>
            </a:r>
            <a:endParaRPr lang="sl-SI" sz="2000" dirty="0">
              <a:latin typeface="+mj-lt"/>
            </a:endParaRPr>
          </a:p>
          <a:p>
            <a:endParaRPr lang="sl-SI" dirty="0"/>
          </a:p>
        </p:txBody>
      </p:sp>
      <p:sp>
        <p:nvSpPr>
          <p:cNvPr id="5" name="Pravokotnik 4"/>
          <p:cNvSpPr/>
          <p:nvPr/>
        </p:nvSpPr>
        <p:spPr>
          <a:xfrm>
            <a:off x="179512" y="1916832"/>
            <a:ext cx="8424936" cy="369332"/>
          </a:xfrm>
          <a:prstGeom prst="rect">
            <a:avLst/>
          </a:prstGeom>
        </p:spPr>
        <p:txBody>
          <a:bodyPr wrap="square">
            <a:spAutoFit/>
          </a:bodyPr>
          <a:lstStyle/>
          <a:p>
            <a:r>
              <a:rPr lang="sl-SI" dirty="0" smtClean="0"/>
              <a:t>IMPORTANCE OF NETWORKING</a:t>
            </a:r>
            <a:endParaRPr lang="en-US" dirty="0"/>
          </a:p>
        </p:txBody>
      </p:sp>
      <p:sp>
        <p:nvSpPr>
          <p:cNvPr id="11" name="Rectangle 3"/>
          <p:cNvSpPr>
            <a:spLocks noChangeArrowheads="1"/>
          </p:cNvSpPr>
          <p:nvPr/>
        </p:nvSpPr>
        <p:spPr bwMode="auto">
          <a:xfrm>
            <a:off x="304800" y="39490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sl-SI" altLang="sl-SI" sz="1800" b="0" i="0" u="none" strike="noStrike" cap="none" normalizeH="0" baseline="0" dirty="0" smtClean="0">
              <a:ln>
                <a:noFill/>
              </a:ln>
              <a:solidFill>
                <a:schemeClr val="tx1"/>
              </a:solidFill>
              <a:effectLst/>
              <a:latin typeface="Arial" panose="020B0604020202020204" pitchFamily="34" charset="0"/>
            </a:endParaRPr>
          </a:p>
        </p:txBody>
      </p:sp>
      <p:sp>
        <p:nvSpPr>
          <p:cNvPr id="12" name="PoljeZBesedilom 11"/>
          <p:cNvSpPr txBox="1"/>
          <p:nvPr/>
        </p:nvSpPr>
        <p:spPr>
          <a:xfrm>
            <a:off x="1834502" y="5899311"/>
            <a:ext cx="6624736" cy="923330"/>
          </a:xfrm>
          <a:prstGeom prst="rect">
            <a:avLst/>
          </a:prstGeom>
          <a:noFill/>
        </p:spPr>
        <p:txBody>
          <a:bodyPr wrap="square" rtlCol="0">
            <a:spAutoFit/>
          </a:bodyPr>
          <a:lstStyle/>
          <a:p>
            <a:r>
              <a:rPr lang="sl-SI" dirty="0">
                <a:solidFill>
                  <a:schemeClr val="accent1">
                    <a:lumMod val="75000"/>
                  </a:schemeClr>
                </a:solidFill>
              </a:rPr>
              <a:t>S</a:t>
            </a:r>
            <a:r>
              <a:rPr lang="en-GB" dirty="0" smtClean="0">
                <a:solidFill>
                  <a:schemeClr val="accent1">
                    <a:lumMod val="75000"/>
                  </a:schemeClr>
                </a:solidFill>
              </a:rPr>
              <a:t>mall </a:t>
            </a:r>
            <a:r>
              <a:rPr lang="en-GB" dirty="0">
                <a:solidFill>
                  <a:schemeClr val="accent1">
                    <a:lumMod val="75000"/>
                  </a:schemeClr>
                </a:solidFill>
              </a:rPr>
              <a:t>sea scape </a:t>
            </a:r>
            <a:r>
              <a:rPr lang="sl-SI" dirty="0" smtClean="0">
                <a:solidFill>
                  <a:schemeClr val="accent1">
                    <a:lumMod val="75000"/>
                  </a:schemeClr>
                </a:solidFill>
              </a:rPr>
              <a:t> </a:t>
            </a:r>
            <a:r>
              <a:rPr lang="en-GB" dirty="0" smtClean="0">
                <a:solidFill>
                  <a:schemeClr val="accent1">
                    <a:lumMod val="75000"/>
                  </a:schemeClr>
                </a:solidFill>
              </a:rPr>
              <a:t>→</a:t>
            </a:r>
            <a:r>
              <a:rPr lang="sl-SI" dirty="0" smtClean="0">
                <a:solidFill>
                  <a:schemeClr val="accent1">
                    <a:lumMod val="75000"/>
                  </a:schemeClr>
                </a:solidFill>
              </a:rPr>
              <a:t> </a:t>
            </a:r>
            <a:r>
              <a:rPr lang="en-GB" dirty="0" smtClean="0">
                <a:solidFill>
                  <a:schemeClr val="accent1">
                    <a:lumMod val="75000"/>
                  </a:schemeClr>
                </a:solidFill>
              </a:rPr>
              <a:t>bigger </a:t>
            </a:r>
            <a:r>
              <a:rPr lang="en-GB" dirty="0">
                <a:solidFill>
                  <a:schemeClr val="accent1">
                    <a:lumMod val="75000"/>
                  </a:schemeClr>
                </a:solidFill>
              </a:rPr>
              <a:t>role by participating and sharing experiences</a:t>
            </a:r>
            <a:endParaRPr lang="sl-SI" dirty="0">
              <a:solidFill>
                <a:schemeClr val="accent1">
                  <a:lumMod val="75000"/>
                </a:schemeClr>
              </a:solidFill>
            </a:endParaRPr>
          </a:p>
          <a:p>
            <a:endParaRPr lang="en-US" dirty="0"/>
          </a:p>
        </p:txBody>
      </p:sp>
      <p:sp>
        <p:nvSpPr>
          <p:cNvPr id="13" name="PoljeZBesedilom 12"/>
          <p:cNvSpPr txBox="1"/>
          <p:nvPr/>
        </p:nvSpPr>
        <p:spPr>
          <a:xfrm>
            <a:off x="367230" y="5952130"/>
            <a:ext cx="1467272" cy="367005"/>
          </a:xfrm>
          <a:prstGeom prst="rect">
            <a:avLst/>
          </a:prstGeom>
          <a:noFill/>
        </p:spPr>
        <p:txBody>
          <a:bodyPr wrap="square" rtlCol="0">
            <a:spAutoFit/>
          </a:bodyPr>
          <a:lstStyle/>
          <a:p>
            <a:r>
              <a:rPr lang="sl-SI" dirty="0" smtClean="0">
                <a:solidFill>
                  <a:schemeClr val="accent1">
                    <a:lumMod val="75000"/>
                  </a:schemeClr>
                </a:solidFill>
              </a:rPr>
              <a:t>SLOVENIA</a:t>
            </a:r>
            <a:endParaRPr lang="en-US" dirty="0">
              <a:solidFill>
                <a:schemeClr val="accent1">
                  <a:lumMod val="75000"/>
                </a:schemeClr>
              </a:solidFill>
            </a:endParaRPr>
          </a:p>
        </p:txBody>
      </p:sp>
      <p:pic>
        <p:nvPicPr>
          <p:cNvPr id="14" name="Immagine 1"/>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27384"/>
            <a:ext cx="9144000" cy="1602000"/>
          </a:xfrm>
          <a:prstGeom prst="rect">
            <a:avLst/>
          </a:prstGeom>
        </p:spPr>
      </p:pic>
    </p:spTree>
    <p:extLst>
      <p:ext uri="{BB962C8B-B14F-4D97-AF65-F5344CB8AC3E}">
        <p14:creationId xmlns:p14="http://schemas.microsoft.com/office/powerpoint/2010/main" val="8889995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2" grpId="0"/>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oljeZBesedilom 4"/>
          <p:cNvSpPr txBox="1"/>
          <p:nvPr/>
        </p:nvSpPr>
        <p:spPr>
          <a:xfrm>
            <a:off x="2051720" y="3789040"/>
            <a:ext cx="6696744" cy="830997"/>
          </a:xfrm>
          <a:prstGeom prst="rect">
            <a:avLst/>
          </a:prstGeom>
          <a:noFill/>
        </p:spPr>
        <p:txBody>
          <a:bodyPr wrap="square" rtlCol="0">
            <a:spAutoFit/>
          </a:bodyPr>
          <a:lstStyle/>
          <a:p>
            <a:r>
              <a:rPr lang="sl-SI" sz="2400" b="1" dirty="0" smtClean="0">
                <a:solidFill>
                  <a:srgbClr val="00B050"/>
                </a:solidFill>
              </a:rPr>
              <a:t>INCREASED RESILIANCE </a:t>
            </a:r>
            <a:r>
              <a:rPr lang="sl-SI" sz="2400" b="1" dirty="0" err="1" smtClean="0">
                <a:solidFill>
                  <a:srgbClr val="00B050"/>
                </a:solidFill>
              </a:rPr>
              <a:t>of</a:t>
            </a:r>
            <a:r>
              <a:rPr lang="sl-SI" sz="2400" b="1" dirty="0" smtClean="0">
                <a:solidFill>
                  <a:srgbClr val="00B050"/>
                </a:solidFill>
              </a:rPr>
              <a:t> </a:t>
            </a:r>
            <a:r>
              <a:rPr lang="sl-SI" sz="2400" b="1" dirty="0" err="1" smtClean="0">
                <a:solidFill>
                  <a:srgbClr val="00B050"/>
                </a:solidFill>
              </a:rPr>
              <a:t>the</a:t>
            </a:r>
            <a:r>
              <a:rPr lang="sl-SI" sz="2400" b="1" dirty="0" smtClean="0">
                <a:solidFill>
                  <a:srgbClr val="00B050"/>
                </a:solidFill>
              </a:rPr>
              <a:t> marine </a:t>
            </a:r>
            <a:r>
              <a:rPr lang="en-US" sz="2400" b="1" dirty="0" smtClean="0">
                <a:solidFill>
                  <a:srgbClr val="00B050"/>
                </a:solidFill>
              </a:rPr>
              <a:t>ecosystem</a:t>
            </a:r>
          </a:p>
          <a:p>
            <a:r>
              <a:rPr lang="sl-SI" sz="2400" b="1" dirty="0" smtClean="0">
                <a:solidFill>
                  <a:srgbClr val="00B050"/>
                </a:solidFill>
              </a:rPr>
              <a:t>TO ANTROPOGENIC PREASURES</a:t>
            </a:r>
          </a:p>
        </p:txBody>
      </p:sp>
      <p:sp>
        <p:nvSpPr>
          <p:cNvPr id="6" name="PoljeZBesedilom 5"/>
          <p:cNvSpPr txBox="1"/>
          <p:nvPr/>
        </p:nvSpPr>
        <p:spPr>
          <a:xfrm>
            <a:off x="1439652" y="2924944"/>
            <a:ext cx="5904656" cy="646331"/>
          </a:xfrm>
          <a:prstGeom prst="rect">
            <a:avLst/>
          </a:prstGeom>
          <a:noFill/>
        </p:spPr>
        <p:txBody>
          <a:bodyPr wrap="square" rtlCol="0">
            <a:spAutoFit/>
          </a:bodyPr>
          <a:lstStyle/>
          <a:p>
            <a:r>
              <a:rPr lang="sl-SI" i="1" dirty="0" smtClean="0"/>
              <a:t>REGARDS TO </a:t>
            </a:r>
            <a:r>
              <a:rPr lang="en-US" i="1" dirty="0" smtClean="0"/>
              <a:t>COASTAL</a:t>
            </a:r>
            <a:r>
              <a:rPr lang="sl-SI" i="1" dirty="0" smtClean="0"/>
              <a:t> AND MARINE PROTECTED AREAS IN THE ADRIATIC AND IONIAN REGION</a:t>
            </a:r>
            <a:endParaRPr lang="en-US" i="1" dirty="0"/>
          </a:p>
        </p:txBody>
      </p:sp>
      <p:sp>
        <p:nvSpPr>
          <p:cNvPr id="7" name="Pravokotnik 6"/>
          <p:cNvSpPr/>
          <p:nvPr/>
        </p:nvSpPr>
        <p:spPr>
          <a:xfrm>
            <a:off x="179512" y="1916832"/>
            <a:ext cx="8424936" cy="369332"/>
          </a:xfrm>
          <a:prstGeom prst="rect">
            <a:avLst/>
          </a:prstGeom>
        </p:spPr>
        <p:txBody>
          <a:bodyPr wrap="square">
            <a:spAutoFit/>
          </a:bodyPr>
          <a:lstStyle/>
          <a:p>
            <a:r>
              <a:rPr lang="sl-SI" dirty="0" smtClean="0"/>
              <a:t>IMPORTANCE OF </a:t>
            </a:r>
            <a:r>
              <a:rPr lang="sl-SI" dirty="0">
                <a:solidFill>
                  <a:srgbClr val="00B050"/>
                </a:solidFill>
              </a:rPr>
              <a:t>ECO-CONNECTIVITY</a:t>
            </a:r>
          </a:p>
        </p:txBody>
      </p:sp>
      <p:pic>
        <p:nvPicPr>
          <p:cNvPr id="8" name="Immagine 1"/>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27384"/>
            <a:ext cx="9144000" cy="1602000"/>
          </a:xfrm>
          <a:prstGeom prst="rect">
            <a:avLst/>
          </a:prstGeom>
        </p:spPr>
      </p:pic>
    </p:spTree>
    <p:extLst>
      <p:ext uri="{BB962C8B-B14F-4D97-AF65-F5344CB8AC3E}">
        <p14:creationId xmlns:p14="http://schemas.microsoft.com/office/powerpoint/2010/main" val="1478791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3"/>
          <p:cNvSpPr>
            <a:spLocks noChangeArrowheads="1"/>
          </p:cNvSpPr>
          <p:nvPr/>
        </p:nvSpPr>
        <p:spPr bwMode="auto">
          <a:xfrm>
            <a:off x="1835696" y="6165304"/>
            <a:ext cx="5688632" cy="360363"/>
          </a:xfrm>
          <a:prstGeom prst="rect">
            <a:avLst/>
          </a:prstGeom>
          <a:noFill/>
          <a:ln w="9525">
            <a:noFill/>
            <a:miter lim="800000"/>
            <a:headEnd/>
            <a:tailEnd/>
          </a:ln>
        </p:spPr>
        <p:txBody>
          <a:bodyPr/>
          <a:lstStyle/>
          <a:p>
            <a:pPr algn="ctr">
              <a:spcBef>
                <a:spcPct val="20000"/>
              </a:spcBef>
            </a:pPr>
            <a:r>
              <a:rPr lang="sl-SI" sz="1200" b="1" dirty="0">
                <a:solidFill>
                  <a:schemeClr val="bg1"/>
                </a:solidFill>
              </a:rPr>
              <a:t>Kolegij direktorja, Strunjan, 2. junija 2016</a:t>
            </a:r>
          </a:p>
        </p:txBody>
      </p:sp>
      <p:pic>
        <p:nvPicPr>
          <p:cNvPr id="7" name="Slika 6"/>
          <p:cNvPicPr/>
          <p:nvPr/>
        </p:nvPicPr>
        <p:blipFill>
          <a:blip r:embed="rId3" cstate="print"/>
          <a:srcRect l="58213" t="13228" r="743" b="25926"/>
          <a:stretch>
            <a:fillRect/>
          </a:stretch>
        </p:blipFill>
        <p:spPr bwMode="auto">
          <a:xfrm>
            <a:off x="201702" y="230763"/>
            <a:ext cx="6264696" cy="6309320"/>
          </a:xfrm>
          <a:prstGeom prst="rect">
            <a:avLst/>
          </a:prstGeom>
          <a:noFill/>
          <a:ln w="9525">
            <a:noFill/>
            <a:miter lim="800000"/>
            <a:headEnd/>
            <a:tailEnd/>
          </a:ln>
        </p:spPr>
      </p:pic>
      <p:pic>
        <p:nvPicPr>
          <p:cNvPr id="6" name="Slika 5">
            <a:extLst>
              <a:ext uri="{FF2B5EF4-FFF2-40B4-BE49-F238E27FC236}">
                <a16:creationId xmlns="" xmlns:a16="http://schemas.microsoft.com/office/drawing/2014/main" id="{71CA5542-BDD0-4FAD-8F08-029D53FB2C3A}"/>
              </a:ext>
            </a:extLst>
          </p:cNvPr>
          <p:cNvPicPr>
            <a:picLocks noChangeAspect="1"/>
          </p:cNvPicPr>
          <p:nvPr/>
        </p:nvPicPr>
        <p:blipFill rotWithShape="1">
          <a:blip r:embed="rId4"/>
          <a:srcRect l="34250" t="12201" r="34250" b="9400"/>
          <a:stretch/>
        </p:blipFill>
        <p:spPr>
          <a:xfrm>
            <a:off x="5940152" y="484949"/>
            <a:ext cx="3024336" cy="4234070"/>
          </a:xfrm>
          <a:prstGeom prst="rect">
            <a:avLst/>
          </a:prstGeom>
        </p:spPr>
      </p:pic>
      <p:sp>
        <p:nvSpPr>
          <p:cNvPr id="2" name="PoljeZBesedilom 1"/>
          <p:cNvSpPr txBox="1"/>
          <p:nvPr/>
        </p:nvSpPr>
        <p:spPr>
          <a:xfrm>
            <a:off x="6623720" y="5929986"/>
            <a:ext cx="2520280" cy="830997"/>
          </a:xfrm>
          <a:prstGeom prst="rect">
            <a:avLst/>
          </a:prstGeom>
          <a:noFill/>
        </p:spPr>
        <p:txBody>
          <a:bodyPr wrap="square" rtlCol="0">
            <a:spAutoFit/>
          </a:bodyPr>
          <a:lstStyle/>
          <a:p>
            <a:r>
              <a:rPr lang="en-US" sz="1600" dirty="0">
                <a:latin typeface="+mj-lt"/>
              </a:rPr>
              <a:t>Results of the  </a:t>
            </a:r>
            <a:r>
              <a:rPr lang="en-US" sz="1600" dirty="0" err="1">
                <a:latin typeface="+mj-lt"/>
              </a:rPr>
              <a:t>MedTrends</a:t>
            </a:r>
            <a:r>
              <a:rPr lang="en-US" sz="1600" dirty="0">
                <a:latin typeface="+mj-lt"/>
              </a:rPr>
              <a:t> project for the Adriatic</a:t>
            </a:r>
            <a:endParaRPr lang="en-US" sz="1600" b="1" dirty="0">
              <a:latin typeface="+mj-lt"/>
              <a:ea typeface="Tahoma" pitchFamily="34" charset="0"/>
              <a:cs typeface="Tahoma" pitchFamily="34" charset="0"/>
            </a:endParaRPr>
          </a:p>
          <a:p>
            <a:endParaRPr lang="en-US" sz="1600" dirty="0">
              <a:latin typeface="+mj-lt"/>
            </a:endParaRPr>
          </a:p>
        </p:txBody>
      </p:sp>
    </p:spTree>
    <p:extLst>
      <p:ext uri="{BB962C8B-B14F-4D97-AF65-F5344CB8AC3E}">
        <p14:creationId xmlns:p14="http://schemas.microsoft.com/office/powerpoint/2010/main" val="268146216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3"/>
          <p:cNvSpPr>
            <a:spLocks noChangeArrowheads="1"/>
          </p:cNvSpPr>
          <p:nvPr/>
        </p:nvSpPr>
        <p:spPr bwMode="auto">
          <a:xfrm>
            <a:off x="1835696" y="6165304"/>
            <a:ext cx="5688632" cy="360363"/>
          </a:xfrm>
          <a:prstGeom prst="rect">
            <a:avLst/>
          </a:prstGeom>
          <a:noFill/>
          <a:ln w="9525">
            <a:noFill/>
            <a:miter lim="800000"/>
            <a:headEnd/>
            <a:tailEnd/>
          </a:ln>
        </p:spPr>
        <p:txBody>
          <a:bodyPr/>
          <a:lstStyle/>
          <a:p>
            <a:pPr algn="ctr">
              <a:spcBef>
                <a:spcPct val="20000"/>
              </a:spcBef>
            </a:pPr>
            <a:r>
              <a:rPr lang="sl-SI" sz="1200" b="1" dirty="0">
                <a:solidFill>
                  <a:schemeClr val="bg1"/>
                </a:solidFill>
              </a:rPr>
              <a:t>Kolegij direktorja, Strunjan, 2. junija 2016</a:t>
            </a:r>
          </a:p>
        </p:txBody>
      </p:sp>
      <p:sp>
        <p:nvSpPr>
          <p:cNvPr id="8" name="Rectangle 4"/>
          <p:cNvSpPr>
            <a:spLocks noChangeArrowheads="1"/>
          </p:cNvSpPr>
          <p:nvPr/>
        </p:nvSpPr>
        <p:spPr bwMode="auto">
          <a:xfrm>
            <a:off x="-50548" y="116309"/>
            <a:ext cx="9145016" cy="432048"/>
          </a:xfrm>
          <a:prstGeom prst="rect">
            <a:avLst/>
          </a:prstGeom>
          <a:ln>
            <a:headEnd/>
            <a:tailEnd/>
          </a:ln>
        </p:spPr>
        <p:style>
          <a:lnRef idx="0">
            <a:schemeClr val="accent5"/>
          </a:lnRef>
          <a:fillRef idx="3">
            <a:schemeClr val="accent5"/>
          </a:fillRef>
          <a:effectRef idx="3">
            <a:schemeClr val="accent5"/>
          </a:effectRef>
          <a:fontRef idx="minor">
            <a:schemeClr val="lt1"/>
          </a:fontRef>
        </p:style>
        <p:txBody>
          <a:bodyPr/>
          <a:lstStyle/>
          <a:p>
            <a:pPr marL="342900" indent="-342900" algn="ctr" eaLnBrk="0" hangingPunct="0">
              <a:spcBef>
                <a:spcPct val="20000"/>
              </a:spcBef>
            </a:pPr>
            <a:r>
              <a:rPr lang="en-US" dirty="0">
                <a:latin typeface="Candara" pitchFamily="34" charset="0"/>
              </a:rPr>
              <a:t>Results of the  </a:t>
            </a:r>
            <a:r>
              <a:rPr lang="en-US" dirty="0" err="1">
                <a:latin typeface="Candara" pitchFamily="34" charset="0"/>
              </a:rPr>
              <a:t>MedTrends</a:t>
            </a:r>
            <a:r>
              <a:rPr lang="en-US" dirty="0">
                <a:latin typeface="Candara" pitchFamily="34" charset="0"/>
              </a:rPr>
              <a:t> project for the Adriatic</a:t>
            </a:r>
            <a:endParaRPr lang="en-US" b="1" dirty="0">
              <a:latin typeface="Tahoma" pitchFamily="34" charset="0"/>
              <a:ea typeface="Tahoma" pitchFamily="34" charset="0"/>
              <a:cs typeface="Tahoma" pitchFamily="34" charset="0"/>
            </a:endParaRPr>
          </a:p>
        </p:txBody>
      </p:sp>
      <p:pic>
        <p:nvPicPr>
          <p:cNvPr id="2" name="Slika 1">
            <a:extLst>
              <a:ext uri="{FF2B5EF4-FFF2-40B4-BE49-F238E27FC236}">
                <a16:creationId xmlns="" xmlns:a16="http://schemas.microsoft.com/office/drawing/2014/main" id="{CFBCA10E-AACE-43DC-B164-E90C9DAFFEDE}"/>
              </a:ext>
            </a:extLst>
          </p:cNvPr>
          <p:cNvPicPr>
            <a:picLocks noChangeAspect="1"/>
          </p:cNvPicPr>
          <p:nvPr/>
        </p:nvPicPr>
        <p:blipFill rotWithShape="1">
          <a:blip r:embed="rId3"/>
          <a:srcRect l="41337" t="12201" r="4327" b="15001"/>
          <a:stretch/>
        </p:blipFill>
        <p:spPr>
          <a:xfrm>
            <a:off x="467544" y="744855"/>
            <a:ext cx="7931002" cy="5976987"/>
          </a:xfrm>
          <a:prstGeom prst="rect">
            <a:avLst/>
          </a:prstGeom>
        </p:spPr>
      </p:pic>
    </p:spTree>
    <p:extLst>
      <p:ext uri="{BB962C8B-B14F-4D97-AF65-F5344CB8AC3E}">
        <p14:creationId xmlns:p14="http://schemas.microsoft.com/office/powerpoint/2010/main" val="372716623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oljeZBesedilom 2"/>
          <p:cNvSpPr txBox="1"/>
          <p:nvPr/>
        </p:nvSpPr>
        <p:spPr>
          <a:xfrm>
            <a:off x="611560" y="2021050"/>
            <a:ext cx="3744416" cy="369332"/>
          </a:xfrm>
          <a:prstGeom prst="rect">
            <a:avLst/>
          </a:prstGeom>
          <a:noFill/>
        </p:spPr>
        <p:txBody>
          <a:bodyPr wrap="square" rtlCol="0">
            <a:spAutoFit/>
          </a:bodyPr>
          <a:lstStyle/>
          <a:p>
            <a:r>
              <a:rPr lang="sl-SI" b="1" dirty="0" smtClean="0"/>
              <a:t>NEXT STEPS:</a:t>
            </a:r>
            <a:endParaRPr lang="sl-SI" b="1" dirty="0"/>
          </a:p>
        </p:txBody>
      </p:sp>
      <p:sp>
        <p:nvSpPr>
          <p:cNvPr id="4" name="PoljeZBesedilom 3"/>
          <p:cNvSpPr txBox="1"/>
          <p:nvPr/>
        </p:nvSpPr>
        <p:spPr>
          <a:xfrm>
            <a:off x="1784951" y="5267981"/>
            <a:ext cx="6192688" cy="923330"/>
          </a:xfrm>
          <a:prstGeom prst="rect">
            <a:avLst/>
          </a:prstGeom>
          <a:noFill/>
        </p:spPr>
        <p:txBody>
          <a:bodyPr wrap="square" rtlCol="0">
            <a:spAutoFit/>
          </a:bodyPr>
          <a:lstStyle/>
          <a:p>
            <a:pPr marL="285750" indent="-285750" algn="just">
              <a:buFont typeface="Arial" panose="020B0604020202020204" pitchFamily="34" charset="0"/>
              <a:buChar char="•"/>
            </a:pPr>
            <a:r>
              <a:rPr lang="en-GB" dirty="0"/>
              <a:t>Connecting sites of conservation </a:t>
            </a:r>
            <a:r>
              <a:rPr lang="en-GB" dirty="0" smtClean="0"/>
              <a:t>interest </a:t>
            </a:r>
            <a:r>
              <a:rPr lang="en-GB" dirty="0"/>
              <a:t>in the </a:t>
            </a:r>
            <a:r>
              <a:rPr lang="en-GB" dirty="0" smtClean="0"/>
              <a:t>Adriatic</a:t>
            </a:r>
            <a:r>
              <a:rPr lang="sl-SI" dirty="0" smtClean="0"/>
              <a:t> </a:t>
            </a:r>
            <a:r>
              <a:rPr lang="sl-SI" dirty="0" err="1" smtClean="0"/>
              <a:t>Sea</a:t>
            </a:r>
            <a:r>
              <a:rPr lang="en-GB" dirty="0" smtClean="0"/>
              <a:t> </a:t>
            </a:r>
            <a:r>
              <a:rPr lang="en-GB" dirty="0"/>
              <a:t>as a stepping stone towards promoting and achieving eco-connectivity </a:t>
            </a:r>
            <a:r>
              <a:rPr lang="sl-SI" smtClean="0"/>
              <a:t>within</a:t>
            </a:r>
            <a:r>
              <a:rPr lang="en-GB" smtClean="0"/>
              <a:t> </a:t>
            </a:r>
            <a:r>
              <a:rPr lang="en-GB" dirty="0"/>
              <a:t>the Adriatic-Ionian </a:t>
            </a:r>
            <a:r>
              <a:rPr lang="en-GB" dirty="0" smtClean="0"/>
              <a:t>Region</a:t>
            </a:r>
            <a:endParaRPr lang="sl-SI" dirty="0"/>
          </a:p>
        </p:txBody>
      </p:sp>
      <p:sp>
        <p:nvSpPr>
          <p:cNvPr id="7" name="PoljeZBesedilom 6"/>
          <p:cNvSpPr txBox="1"/>
          <p:nvPr/>
        </p:nvSpPr>
        <p:spPr>
          <a:xfrm>
            <a:off x="1784950" y="2523913"/>
            <a:ext cx="6213951" cy="923330"/>
          </a:xfrm>
          <a:prstGeom prst="rect">
            <a:avLst/>
          </a:prstGeom>
          <a:noFill/>
        </p:spPr>
        <p:txBody>
          <a:bodyPr wrap="square" rtlCol="0">
            <a:spAutoFit/>
          </a:bodyPr>
          <a:lstStyle/>
          <a:p>
            <a:pPr marL="285750" lvl="0" indent="-285750">
              <a:buFont typeface="Arial" panose="020B0604020202020204" pitchFamily="34" charset="0"/>
              <a:buChar char="•"/>
            </a:pPr>
            <a:r>
              <a:rPr lang="en-GB" dirty="0"/>
              <a:t>The Adriatic Sea has several natural specifics therefore a network of marine and coastal protected areas specific to the Adriatic Sea is </a:t>
            </a:r>
            <a:r>
              <a:rPr lang="en-US" dirty="0" smtClean="0"/>
              <a:t>needed</a:t>
            </a:r>
            <a:endParaRPr lang="en-US" dirty="0"/>
          </a:p>
        </p:txBody>
      </p:sp>
      <p:sp>
        <p:nvSpPr>
          <p:cNvPr id="8" name="PoljeZBesedilom 7"/>
          <p:cNvSpPr txBox="1"/>
          <p:nvPr/>
        </p:nvSpPr>
        <p:spPr>
          <a:xfrm>
            <a:off x="1774319" y="3895947"/>
            <a:ext cx="6213951" cy="923330"/>
          </a:xfrm>
          <a:prstGeom prst="rect">
            <a:avLst/>
          </a:prstGeom>
          <a:noFill/>
        </p:spPr>
        <p:txBody>
          <a:bodyPr wrap="square" rtlCol="0">
            <a:spAutoFit/>
          </a:bodyPr>
          <a:lstStyle/>
          <a:p>
            <a:pPr marL="285750" indent="-285750" algn="just">
              <a:buFont typeface="Arial" panose="020B0604020202020204" pitchFamily="34" charset="0"/>
              <a:buChar char="•"/>
            </a:pPr>
            <a:r>
              <a:rPr lang="en-US" dirty="0"/>
              <a:t>The good practices that come from such networks can help towards achieving </a:t>
            </a:r>
            <a:r>
              <a:rPr lang="en-US" dirty="0" smtClean="0"/>
              <a:t>good </a:t>
            </a:r>
            <a:r>
              <a:rPr lang="en-US" dirty="0"/>
              <a:t>environmental status of the marine </a:t>
            </a:r>
            <a:r>
              <a:rPr lang="en-US" dirty="0" smtClean="0"/>
              <a:t>environment</a:t>
            </a:r>
            <a:endParaRPr lang="en-US" dirty="0"/>
          </a:p>
        </p:txBody>
      </p:sp>
      <p:sp>
        <p:nvSpPr>
          <p:cNvPr id="10" name="Rectangle 2"/>
          <p:cNvSpPr>
            <a:spLocks noChangeArrowheads="1"/>
          </p:cNvSpPr>
          <p:nvPr/>
        </p:nvSpPr>
        <p:spPr bwMode="auto">
          <a:xfrm>
            <a:off x="152400" y="242500"/>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sl-SI" altLang="sl-SI" sz="1800" b="0" i="0" u="none" strike="noStrike" cap="none" normalizeH="0" baseline="0" dirty="0" smtClean="0">
              <a:ln>
                <a:noFill/>
              </a:ln>
              <a:solidFill>
                <a:schemeClr val="tx1"/>
              </a:solidFill>
              <a:effectLst/>
              <a:latin typeface="Arial" panose="020B0604020202020204" pitchFamily="34" charset="0"/>
            </a:endParaRPr>
          </a:p>
        </p:txBody>
      </p:sp>
      <p:pic>
        <p:nvPicPr>
          <p:cNvPr id="11" name="Immagine 1"/>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27384"/>
            <a:ext cx="9144000" cy="1602000"/>
          </a:xfrm>
          <a:prstGeom prst="rect">
            <a:avLst/>
          </a:prstGeom>
        </p:spPr>
      </p:pic>
    </p:spTree>
    <p:extLst>
      <p:ext uri="{BB962C8B-B14F-4D97-AF65-F5344CB8AC3E}">
        <p14:creationId xmlns:p14="http://schemas.microsoft.com/office/powerpoint/2010/main" val="22895843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3" name="Group 17"/>
          <p:cNvGrpSpPr>
            <a:grpSpLocks/>
          </p:cNvGrpSpPr>
          <p:nvPr/>
        </p:nvGrpSpPr>
        <p:grpSpPr bwMode="auto">
          <a:xfrm>
            <a:off x="2266752" y="1586504"/>
            <a:ext cx="4321175" cy="1671637"/>
            <a:chOff x="1428" y="119"/>
            <a:chExt cx="2722" cy="1053"/>
          </a:xfrm>
        </p:grpSpPr>
        <p:sp>
          <p:nvSpPr>
            <p:cNvPr id="5134" name="Text Box 6"/>
            <p:cNvSpPr txBox="1">
              <a:spLocks noChangeArrowheads="1"/>
            </p:cNvSpPr>
            <p:nvPr/>
          </p:nvSpPr>
          <p:spPr bwMode="auto">
            <a:xfrm>
              <a:off x="2426" y="119"/>
              <a:ext cx="681" cy="23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spcBef>
                  <a:spcPct val="50000"/>
                </a:spcBef>
                <a:buFontTx/>
                <a:buNone/>
              </a:pPr>
              <a:r>
                <a:rPr lang="en-GB" altLang="en-US" sz="1800" b="1">
                  <a:solidFill>
                    <a:srgbClr val="008080"/>
                  </a:solidFill>
                  <a:latin typeface="Calibri" pitchFamily="34" charset="0"/>
                </a:rPr>
                <a:t>CBD</a:t>
              </a:r>
              <a:endParaRPr lang="sl-SI" altLang="en-US" sz="1800" b="1">
                <a:solidFill>
                  <a:srgbClr val="008080"/>
                </a:solidFill>
                <a:latin typeface="Calibri" pitchFamily="34" charset="0"/>
              </a:endParaRPr>
            </a:p>
          </p:txBody>
        </p:sp>
        <p:sp>
          <p:nvSpPr>
            <p:cNvPr id="5135" name="Text Box 7"/>
            <p:cNvSpPr txBox="1">
              <a:spLocks noChangeArrowheads="1"/>
            </p:cNvSpPr>
            <p:nvPr/>
          </p:nvSpPr>
          <p:spPr bwMode="auto">
            <a:xfrm>
              <a:off x="1428" y="935"/>
              <a:ext cx="2722" cy="23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spcBef>
                  <a:spcPct val="50000"/>
                </a:spcBef>
                <a:buFontTx/>
                <a:buNone/>
              </a:pPr>
              <a:r>
                <a:rPr lang="sl-SI" altLang="en-US" sz="1800" b="1">
                  <a:solidFill>
                    <a:srgbClr val="008080"/>
                  </a:solidFill>
                  <a:latin typeface="Calibri" pitchFamily="34" charset="0"/>
                </a:rPr>
                <a:t>The </a:t>
              </a:r>
              <a:r>
                <a:rPr lang="en-GB" altLang="en-US" sz="1800" b="1">
                  <a:solidFill>
                    <a:srgbClr val="008080"/>
                  </a:solidFill>
                  <a:latin typeface="Calibri" pitchFamily="34" charset="0"/>
                </a:rPr>
                <a:t>Marine Strategy</a:t>
              </a:r>
              <a:r>
                <a:rPr lang="sl-SI" altLang="en-US" sz="1800" b="1">
                  <a:solidFill>
                    <a:srgbClr val="008080"/>
                  </a:solidFill>
                  <a:latin typeface="Calibri" pitchFamily="34" charset="0"/>
                </a:rPr>
                <a:t> </a:t>
              </a:r>
              <a:r>
                <a:rPr lang="en-GB" altLang="en-US" sz="1800" b="1">
                  <a:solidFill>
                    <a:srgbClr val="008080"/>
                  </a:solidFill>
                  <a:latin typeface="Calibri" pitchFamily="34" charset="0"/>
                </a:rPr>
                <a:t>Framework Directive</a:t>
              </a:r>
              <a:endParaRPr lang="sl-SI" altLang="en-US" sz="1800" b="1">
                <a:solidFill>
                  <a:srgbClr val="008080"/>
                </a:solidFill>
                <a:latin typeface="Calibri" pitchFamily="34" charset="0"/>
              </a:endParaRPr>
            </a:p>
          </p:txBody>
        </p:sp>
        <p:sp>
          <p:nvSpPr>
            <p:cNvPr id="5136" name="Text Box 8"/>
            <p:cNvSpPr txBox="1">
              <a:spLocks noChangeArrowheads="1"/>
            </p:cNvSpPr>
            <p:nvPr/>
          </p:nvSpPr>
          <p:spPr bwMode="auto">
            <a:xfrm>
              <a:off x="2018" y="663"/>
              <a:ext cx="1474" cy="23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spcBef>
                  <a:spcPct val="50000"/>
                </a:spcBef>
                <a:buFontTx/>
                <a:buNone/>
              </a:pPr>
              <a:r>
                <a:rPr lang="en-GB" altLang="en-US" sz="1800" b="1">
                  <a:solidFill>
                    <a:srgbClr val="008080"/>
                  </a:solidFill>
                  <a:latin typeface="Calibri" pitchFamily="34" charset="0"/>
                </a:rPr>
                <a:t>Barcelona</a:t>
              </a:r>
              <a:r>
                <a:rPr lang="en-GB" altLang="en-US" sz="1800" b="1">
                  <a:solidFill>
                    <a:srgbClr val="FF9900"/>
                  </a:solidFill>
                  <a:latin typeface="Calibri" pitchFamily="34" charset="0"/>
                </a:rPr>
                <a:t> </a:t>
              </a:r>
              <a:r>
                <a:rPr lang="en-GB" altLang="en-US" sz="1800" b="1">
                  <a:solidFill>
                    <a:srgbClr val="008080"/>
                  </a:solidFill>
                  <a:latin typeface="Calibri" pitchFamily="34" charset="0"/>
                </a:rPr>
                <a:t>Convention</a:t>
              </a:r>
              <a:endParaRPr lang="sl-SI" altLang="en-US" sz="1800" b="1">
                <a:solidFill>
                  <a:srgbClr val="008080"/>
                </a:solidFill>
                <a:latin typeface="Calibri" pitchFamily="34" charset="0"/>
              </a:endParaRPr>
            </a:p>
          </p:txBody>
        </p:sp>
        <p:sp>
          <p:nvSpPr>
            <p:cNvPr id="5137" name="Text Box 10"/>
            <p:cNvSpPr txBox="1">
              <a:spLocks noChangeArrowheads="1"/>
            </p:cNvSpPr>
            <p:nvPr/>
          </p:nvSpPr>
          <p:spPr bwMode="auto">
            <a:xfrm>
              <a:off x="2336" y="391"/>
              <a:ext cx="862" cy="23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spcBef>
                  <a:spcPct val="50000"/>
                </a:spcBef>
                <a:buFontTx/>
                <a:buNone/>
              </a:pPr>
              <a:r>
                <a:rPr lang="sl-SI" altLang="en-US" sz="1800" b="1">
                  <a:solidFill>
                    <a:srgbClr val="008080"/>
                  </a:solidFill>
                  <a:latin typeface="Calibri" pitchFamily="34" charset="0"/>
                </a:rPr>
                <a:t>Natura 2000</a:t>
              </a:r>
            </a:p>
          </p:txBody>
        </p:sp>
      </p:grpSp>
      <p:grpSp>
        <p:nvGrpSpPr>
          <p:cNvPr id="32786" name="Group 18"/>
          <p:cNvGrpSpPr>
            <a:grpSpLocks/>
          </p:cNvGrpSpPr>
          <p:nvPr/>
        </p:nvGrpSpPr>
        <p:grpSpPr bwMode="auto">
          <a:xfrm>
            <a:off x="3442356" y="1584226"/>
            <a:ext cx="1944688" cy="2839270"/>
            <a:chOff x="2154" y="173"/>
            <a:chExt cx="1225" cy="1996"/>
          </a:xfrm>
        </p:grpSpPr>
        <p:sp>
          <p:nvSpPr>
            <p:cNvPr id="5132" name="AutoShape 15"/>
            <p:cNvSpPr>
              <a:spLocks noChangeArrowheads="1"/>
            </p:cNvSpPr>
            <p:nvPr/>
          </p:nvSpPr>
          <p:spPr bwMode="auto">
            <a:xfrm>
              <a:off x="2154" y="173"/>
              <a:ext cx="1225" cy="1996"/>
            </a:xfrm>
            <a:prstGeom prst="downArrow">
              <a:avLst>
                <a:gd name="adj1" fmla="val 50000"/>
                <a:gd name="adj2" fmla="val 40735"/>
              </a:avLst>
            </a:prstGeom>
            <a:solidFill>
              <a:srgbClr val="FF9900">
                <a:alpha val="61176"/>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endParaRPr lang="en-US" altLang="en-US" sz="1800">
                <a:latin typeface="Calibri" pitchFamily="34" charset="0"/>
              </a:endParaRPr>
            </a:p>
          </p:txBody>
        </p:sp>
        <p:sp>
          <p:nvSpPr>
            <p:cNvPr id="5133" name="Text Box 14"/>
            <p:cNvSpPr txBox="1">
              <a:spLocks noChangeArrowheads="1"/>
            </p:cNvSpPr>
            <p:nvPr/>
          </p:nvSpPr>
          <p:spPr bwMode="auto">
            <a:xfrm>
              <a:off x="2336" y="1389"/>
              <a:ext cx="817" cy="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spcBef>
                  <a:spcPct val="50000"/>
                </a:spcBef>
                <a:buFontTx/>
                <a:buNone/>
              </a:pPr>
              <a:r>
                <a:rPr lang="sl-SI" altLang="en-US" sz="1600" b="1" dirty="0">
                  <a:latin typeface="Calibri" pitchFamily="34" charset="0"/>
                </a:rPr>
                <a:t>o</a:t>
              </a:r>
              <a:r>
                <a:rPr lang="en-GB" altLang="en-US" sz="1600" b="1" dirty="0" err="1">
                  <a:latin typeface="Calibri" pitchFamily="34" charset="0"/>
                </a:rPr>
                <a:t>verall</a:t>
              </a:r>
              <a:endParaRPr lang="sl-SI" altLang="en-US" sz="1600" b="1" dirty="0">
                <a:latin typeface="Calibri" pitchFamily="34" charset="0"/>
              </a:endParaRPr>
            </a:p>
            <a:p>
              <a:pPr algn="ctr" eaLnBrk="1" hangingPunct="1">
                <a:spcBef>
                  <a:spcPct val="50000"/>
                </a:spcBef>
                <a:buFontTx/>
                <a:buNone/>
              </a:pPr>
              <a:r>
                <a:rPr lang="en-GB" altLang="en-US" sz="1600" b="1" dirty="0">
                  <a:latin typeface="Calibri" pitchFamily="34" charset="0"/>
                </a:rPr>
                <a:t>objective</a:t>
              </a:r>
              <a:endParaRPr lang="sl-SI" altLang="en-US" sz="1600" b="1" dirty="0">
                <a:latin typeface="Calibri" pitchFamily="34" charset="0"/>
              </a:endParaRPr>
            </a:p>
          </p:txBody>
        </p:sp>
      </p:grpSp>
      <p:grpSp>
        <p:nvGrpSpPr>
          <p:cNvPr id="32790" name="Group 22"/>
          <p:cNvGrpSpPr>
            <a:grpSpLocks/>
          </p:cNvGrpSpPr>
          <p:nvPr/>
        </p:nvGrpSpPr>
        <p:grpSpPr bwMode="auto">
          <a:xfrm>
            <a:off x="539552" y="4509120"/>
            <a:ext cx="7848600" cy="1800225"/>
            <a:chOff x="340" y="2115"/>
            <a:chExt cx="4944" cy="1134"/>
          </a:xfrm>
        </p:grpSpPr>
        <p:sp>
          <p:nvSpPr>
            <p:cNvPr id="5126" name="Text Box 5"/>
            <p:cNvSpPr txBox="1">
              <a:spLocks noChangeArrowheads="1"/>
            </p:cNvSpPr>
            <p:nvPr/>
          </p:nvSpPr>
          <p:spPr bwMode="auto">
            <a:xfrm>
              <a:off x="612" y="2115"/>
              <a:ext cx="4536" cy="255"/>
            </a:xfrm>
            <a:prstGeom prst="rect">
              <a:avLst/>
            </a:prstGeom>
            <a:solidFill>
              <a:srgbClr val="FF9900"/>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spcBef>
                  <a:spcPct val="50000"/>
                </a:spcBef>
                <a:buFontTx/>
                <a:buNone/>
              </a:pPr>
              <a:r>
                <a:rPr lang="en-GB" altLang="en-US" sz="1600" b="1" dirty="0">
                  <a:latin typeface="Calibri" pitchFamily="34" charset="0"/>
                </a:rPr>
                <a:t>MAINTAIN A GOOD STATUS OF COASTAL AND MARINE BIODIVERSITY</a:t>
              </a:r>
              <a:r>
                <a:rPr lang="en-GB" altLang="en-US" sz="1800" dirty="0">
                  <a:latin typeface="Calibri" pitchFamily="34" charset="0"/>
                </a:rPr>
                <a:t> </a:t>
              </a:r>
              <a:endParaRPr lang="sl-SI" altLang="en-US" sz="1800" dirty="0">
                <a:latin typeface="Calibri" pitchFamily="34" charset="0"/>
              </a:endParaRPr>
            </a:p>
          </p:txBody>
        </p:sp>
        <p:grpSp>
          <p:nvGrpSpPr>
            <p:cNvPr id="5127" name="Group 21"/>
            <p:cNvGrpSpPr>
              <a:grpSpLocks/>
            </p:cNvGrpSpPr>
            <p:nvPr/>
          </p:nvGrpSpPr>
          <p:grpSpPr bwMode="auto">
            <a:xfrm>
              <a:off x="340" y="2478"/>
              <a:ext cx="4944" cy="771"/>
              <a:chOff x="340" y="2478"/>
              <a:chExt cx="4944" cy="771"/>
            </a:xfrm>
          </p:grpSpPr>
          <p:pic>
            <p:nvPicPr>
              <p:cNvPr id="5128" name="Picture 12" descr="Tihi_04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50" y="2478"/>
                <a:ext cx="1134"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9" name="Picture 13" descr="TM_slik_1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0" y="2500"/>
                <a:ext cx="1134" cy="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0" name="Picture 19" descr="_DSC5786"/>
              <p:cNvPicPr>
                <a:picLocks noChangeAspect="1" noChangeArrowheads="1"/>
              </p:cNvPicPr>
              <p:nvPr/>
            </p:nvPicPr>
            <p:blipFill>
              <a:blip r:embed="rId5">
                <a:lum bright="6000" contrast="-6000"/>
                <a:extLst>
                  <a:ext uri="{28A0092B-C50C-407E-A947-70E740481C1C}">
                    <a14:useLocalDpi xmlns:a14="http://schemas.microsoft.com/office/drawing/2010/main" val="0"/>
                  </a:ext>
                </a:extLst>
              </a:blip>
              <a:srcRect/>
              <a:stretch>
                <a:fillRect/>
              </a:stretch>
            </p:blipFill>
            <p:spPr bwMode="auto">
              <a:xfrm>
                <a:off x="1610" y="2497"/>
                <a:ext cx="1134" cy="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1" name="Picture 20" descr="TM_slik_2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80" y="2478"/>
                <a:ext cx="1134" cy="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19" name="Immagine 1"/>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0" y="-27384"/>
            <a:ext cx="9144000" cy="1602000"/>
          </a:xfrm>
          <a:prstGeom prst="rect">
            <a:avLst/>
          </a:prstGeom>
        </p:spPr>
      </p:pic>
    </p:spTree>
    <p:extLst>
      <p:ext uri="{BB962C8B-B14F-4D97-AF65-F5344CB8AC3E}">
        <p14:creationId xmlns:p14="http://schemas.microsoft.com/office/powerpoint/2010/main" val="212560201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278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279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avokotnik 1"/>
          <p:cNvSpPr/>
          <p:nvPr/>
        </p:nvSpPr>
        <p:spPr>
          <a:xfrm>
            <a:off x="179512" y="1916832"/>
            <a:ext cx="6246440" cy="369332"/>
          </a:xfrm>
          <a:prstGeom prst="rect">
            <a:avLst/>
          </a:prstGeom>
        </p:spPr>
        <p:txBody>
          <a:bodyPr wrap="square">
            <a:spAutoFit/>
          </a:bodyPr>
          <a:lstStyle/>
          <a:p>
            <a:r>
              <a:rPr lang="en-GB" dirty="0"/>
              <a:t>THE SLOVENIAN EXPERIENCE </a:t>
            </a:r>
            <a:r>
              <a:rPr lang="sl-SI" dirty="0"/>
              <a:t>WITH MARINE PROTECTED AREAS </a:t>
            </a:r>
            <a:endParaRPr lang="en-US" dirty="0"/>
          </a:p>
        </p:txBody>
      </p:sp>
      <p:sp>
        <p:nvSpPr>
          <p:cNvPr id="4" name="Titre 4"/>
          <p:cNvSpPr txBox="1">
            <a:spLocks/>
          </p:cNvSpPr>
          <p:nvPr/>
        </p:nvSpPr>
        <p:spPr>
          <a:xfrm>
            <a:off x="899592" y="2781895"/>
            <a:ext cx="7776865" cy="3527425"/>
          </a:xfrm>
          <a:prstGeom prst="rect">
            <a:avLst/>
          </a:prstGeom>
        </p:spPr>
        <p:txBody>
          <a:bodyPr>
            <a:normAutofit fontScale="925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just">
              <a:lnSpc>
                <a:spcPct val="130000"/>
              </a:lnSpc>
            </a:pPr>
            <a:r>
              <a:rPr lang="fr-FR" sz="2400" dirty="0">
                <a:latin typeface="Calibri" charset="0"/>
              </a:rPr>
              <a:t>The ˝</a:t>
            </a:r>
            <a:r>
              <a:rPr lang="fr-FR" sz="2400" b="1" dirty="0">
                <a:latin typeface="Calibri" charset="0"/>
              </a:rPr>
              <a:t>Aichi Target 11</a:t>
            </a:r>
            <a:r>
              <a:rPr lang="fr-FR" sz="2400" dirty="0">
                <a:latin typeface="Calibri" charset="0"/>
              </a:rPr>
              <a:t> ˝,</a:t>
            </a:r>
            <a:r>
              <a:rPr lang="fr-FR" sz="2400" b="1" dirty="0">
                <a:latin typeface="Calibri" charset="0"/>
              </a:rPr>
              <a:t> </a:t>
            </a:r>
            <a:r>
              <a:rPr lang="fr-FR" sz="2400" dirty="0">
                <a:latin typeface="Calibri" charset="0"/>
              </a:rPr>
              <a:t>set under  </a:t>
            </a:r>
            <a:r>
              <a:rPr lang="fr-FR" sz="2400" b="1" dirty="0">
                <a:latin typeface="Calibri" charset="0"/>
              </a:rPr>
              <a:t>Convention of Biological Diversity </a:t>
            </a:r>
            <a:r>
              <a:rPr lang="fr-FR" sz="2400" dirty="0">
                <a:latin typeface="Calibri" charset="0"/>
              </a:rPr>
              <a:t>(</a:t>
            </a:r>
            <a:r>
              <a:rPr lang="fr-FR" sz="2400" b="1" dirty="0">
                <a:latin typeface="Calibri" charset="0"/>
              </a:rPr>
              <a:t>CBD</a:t>
            </a:r>
            <a:r>
              <a:rPr lang="fr-FR" sz="2400" dirty="0">
                <a:latin typeface="Calibri" charset="0"/>
              </a:rPr>
              <a:t>) within the </a:t>
            </a:r>
            <a:r>
              <a:rPr lang="fr-FR" sz="2400" b="1" dirty="0">
                <a:latin typeface="Calibri" charset="0"/>
              </a:rPr>
              <a:t>Barcellona Convention</a:t>
            </a:r>
            <a:r>
              <a:rPr lang="fr-FR" sz="2400" dirty="0">
                <a:latin typeface="Calibri" charset="0"/>
              </a:rPr>
              <a:t>,</a:t>
            </a:r>
            <a:r>
              <a:rPr lang="fr-FR" sz="2400" b="1" dirty="0">
                <a:latin typeface="Calibri" charset="0"/>
              </a:rPr>
              <a:t> ACCOBAMS </a:t>
            </a:r>
            <a:r>
              <a:rPr lang="fr-FR" sz="2400" dirty="0">
                <a:latin typeface="Calibri" charset="0"/>
              </a:rPr>
              <a:t>and</a:t>
            </a:r>
            <a:r>
              <a:rPr lang="fr-FR" sz="2400" b="1" dirty="0">
                <a:latin typeface="Calibri" charset="0"/>
              </a:rPr>
              <a:t> Ramsar Convention, </a:t>
            </a:r>
            <a:r>
              <a:rPr lang="fr-FR" sz="2400" dirty="0" smtClean="0">
                <a:latin typeface="Calibri" charset="0"/>
              </a:rPr>
              <a:t>for </a:t>
            </a:r>
            <a:r>
              <a:rPr lang="fr-FR" sz="2400" dirty="0">
                <a:latin typeface="Calibri" charset="0"/>
              </a:rPr>
              <a:t>2020: </a:t>
            </a:r>
          </a:p>
          <a:p>
            <a:pPr algn="just">
              <a:lnSpc>
                <a:spcPct val="130000"/>
              </a:lnSpc>
            </a:pPr>
            <a:r>
              <a:rPr lang="fr-FR" sz="2400" dirty="0">
                <a:latin typeface="Calibri" charset="0"/>
              </a:rPr>
              <a:t>«</a:t>
            </a:r>
            <a:r>
              <a:rPr lang="fr-FR" sz="2400" b="1" dirty="0">
                <a:latin typeface="Calibri" charset="0"/>
              </a:rPr>
              <a:t>10%</a:t>
            </a:r>
            <a:r>
              <a:rPr lang="fr-FR" sz="2400" dirty="0">
                <a:latin typeface="Calibri" charset="0"/>
              </a:rPr>
              <a:t> of coastal and marine areas to be conserved through effectively and equitably managed, </a:t>
            </a:r>
            <a:r>
              <a:rPr lang="fr-FR" sz="2400" b="1" dirty="0">
                <a:latin typeface="Calibri" charset="0"/>
              </a:rPr>
              <a:t>ecologically representative and well-connected systems of protected areas </a:t>
            </a:r>
            <a:r>
              <a:rPr lang="fr-FR" sz="2400" dirty="0">
                <a:latin typeface="Calibri" charset="0"/>
              </a:rPr>
              <a:t>and other effective area-based conservation measures, and integrated into the wider landscape and seascape</a:t>
            </a:r>
            <a:r>
              <a:rPr lang="fr-FR" sz="2400" dirty="0" smtClean="0">
                <a:latin typeface="Calibri" charset="0"/>
              </a:rPr>
              <a:t>»</a:t>
            </a:r>
            <a:endParaRPr lang="fr-FR" sz="2400" dirty="0">
              <a:latin typeface="Calibri" charset="0"/>
            </a:endParaRPr>
          </a:p>
        </p:txBody>
      </p:sp>
      <p:pic>
        <p:nvPicPr>
          <p:cNvPr id="5" name="Immagine 1"/>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27384"/>
            <a:ext cx="9144000" cy="1602000"/>
          </a:xfrm>
          <a:prstGeom prst="rect">
            <a:avLst/>
          </a:prstGeom>
        </p:spPr>
      </p:pic>
    </p:spTree>
    <p:extLst>
      <p:ext uri="{BB962C8B-B14F-4D97-AF65-F5344CB8AC3E}">
        <p14:creationId xmlns:p14="http://schemas.microsoft.com/office/powerpoint/2010/main" val="373742013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Slika 1">
            <a:extLst>
              <a:ext uri="{FF2B5EF4-FFF2-40B4-BE49-F238E27FC236}">
                <a16:creationId xmlns="" xmlns:a16="http://schemas.microsoft.com/office/drawing/2014/main" id="{9B028A7A-1D34-42AF-9889-7F74EBFB1C7D}"/>
              </a:ext>
            </a:extLst>
          </p:cNvPr>
          <p:cNvPicPr>
            <a:picLocks noChangeAspect="1"/>
          </p:cNvPicPr>
          <p:nvPr/>
        </p:nvPicPr>
        <p:blipFill rotWithShape="1">
          <a:blip r:embed="rId3"/>
          <a:srcRect l="24801" t="16401" r="20863" b="13601"/>
          <a:stretch/>
        </p:blipFill>
        <p:spPr>
          <a:xfrm>
            <a:off x="263548" y="1314798"/>
            <a:ext cx="7353457" cy="5328592"/>
          </a:xfrm>
          <a:prstGeom prst="rect">
            <a:avLst/>
          </a:prstGeom>
        </p:spPr>
      </p:pic>
      <p:grpSp>
        <p:nvGrpSpPr>
          <p:cNvPr id="4" name="Skupina 3"/>
          <p:cNvGrpSpPr/>
          <p:nvPr/>
        </p:nvGrpSpPr>
        <p:grpSpPr>
          <a:xfrm>
            <a:off x="6368385" y="3979094"/>
            <a:ext cx="3024336" cy="2635702"/>
            <a:chOff x="-251991" y="1700808"/>
            <a:chExt cx="6731832" cy="4824412"/>
          </a:xfrm>
        </p:grpSpPr>
        <p:grpSp>
          <p:nvGrpSpPr>
            <p:cNvPr id="5" name="Skupina 4"/>
            <p:cNvGrpSpPr/>
            <p:nvPr/>
          </p:nvGrpSpPr>
          <p:grpSpPr>
            <a:xfrm>
              <a:off x="-251991" y="1700808"/>
              <a:ext cx="6731832" cy="4824412"/>
              <a:chOff x="-251991" y="1700808"/>
              <a:chExt cx="6731832" cy="4824412"/>
            </a:xfrm>
          </p:grpSpPr>
          <p:grpSp>
            <p:nvGrpSpPr>
              <p:cNvPr id="8" name="Skupina 7"/>
              <p:cNvGrpSpPr/>
              <p:nvPr/>
            </p:nvGrpSpPr>
            <p:grpSpPr>
              <a:xfrm>
                <a:off x="-251991" y="1700808"/>
                <a:ext cx="6731832" cy="4824412"/>
                <a:chOff x="395288" y="1773238"/>
                <a:chExt cx="6731832" cy="4824412"/>
              </a:xfrm>
            </p:grpSpPr>
            <p:grpSp>
              <p:nvGrpSpPr>
                <p:cNvPr id="11" name="Group 38"/>
                <p:cNvGrpSpPr>
                  <a:grpSpLocks/>
                </p:cNvGrpSpPr>
                <p:nvPr/>
              </p:nvGrpSpPr>
              <p:grpSpPr bwMode="auto">
                <a:xfrm>
                  <a:off x="395288" y="1773238"/>
                  <a:ext cx="6264275" cy="4824412"/>
                  <a:chOff x="395536" y="1556792"/>
                  <a:chExt cx="6264802" cy="4824536"/>
                </a:xfrm>
              </p:grpSpPr>
              <p:grpSp>
                <p:nvGrpSpPr>
                  <p:cNvPr id="13" name="Group 35"/>
                  <p:cNvGrpSpPr>
                    <a:grpSpLocks/>
                  </p:cNvGrpSpPr>
                  <p:nvPr/>
                </p:nvGrpSpPr>
                <p:grpSpPr bwMode="auto">
                  <a:xfrm>
                    <a:off x="395536" y="1844136"/>
                    <a:ext cx="5843812" cy="4537192"/>
                    <a:chOff x="395536" y="1844136"/>
                    <a:chExt cx="5843812" cy="4537192"/>
                  </a:xfrm>
                </p:grpSpPr>
                <p:pic>
                  <p:nvPicPr>
                    <p:cNvPr id="16" name="Picture 26" descr="AreaMap.pn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5536" y="1844824"/>
                      <a:ext cx="5843812" cy="4536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Rectangle 31"/>
                    <p:cNvSpPr/>
                    <p:nvPr/>
                  </p:nvSpPr>
                  <p:spPr>
                    <a:xfrm>
                      <a:off x="395536" y="1844136"/>
                      <a:ext cx="5832966" cy="453719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grpSp>
              <p:sp>
                <p:nvSpPr>
                  <p:cNvPr id="14" name="Title 1"/>
                  <p:cNvSpPr txBox="1">
                    <a:spLocks/>
                  </p:cNvSpPr>
                  <p:nvPr/>
                </p:nvSpPr>
                <p:spPr bwMode="auto">
                  <a:xfrm>
                    <a:off x="3491421" y="5012868"/>
                    <a:ext cx="3168917" cy="1297021"/>
                  </a:xfrm>
                  <a:prstGeom prst="rect">
                    <a:avLst/>
                  </a:prstGeom>
                  <a:noFill/>
                  <a:ln w="9525">
                    <a:noFill/>
                    <a:miter lim="800000"/>
                    <a:headEnd/>
                    <a:tailEnd/>
                  </a:ln>
                </p:spPr>
                <p:txBody>
                  <a:bodyPr anchor="ctr">
                    <a:normAutofit/>
                  </a:bodyPr>
                  <a:lstStyle/>
                  <a:p>
                    <a:pPr algn="ctr" fontAlgn="auto">
                      <a:spcBef>
                        <a:spcPts val="0"/>
                      </a:spcBef>
                      <a:spcAft>
                        <a:spcPts val="0"/>
                      </a:spcAft>
                      <a:defRPr/>
                    </a:pPr>
                    <a:r>
                      <a:rPr lang="sl-SI" b="1" dirty="0">
                        <a:solidFill>
                          <a:prstClr val="white">
                            <a:lumMod val="75000"/>
                          </a:prstClr>
                        </a:solidFill>
                        <a:latin typeface="Trebuchet MS" pitchFamily="34" charset="0"/>
                      </a:rPr>
                      <a:t>Croatia</a:t>
                    </a:r>
                    <a:endParaRPr lang="sl-SI" dirty="0">
                      <a:solidFill>
                        <a:prstClr val="white">
                          <a:lumMod val="75000"/>
                        </a:prstClr>
                      </a:solidFill>
                      <a:latin typeface="Trebuchet MS" pitchFamily="34" charset="0"/>
                    </a:endParaRPr>
                  </a:p>
                </p:txBody>
              </p:sp>
              <p:sp>
                <p:nvSpPr>
                  <p:cNvPr id="15" name="Title 1"/>
                  <p:cNvSpPr txBox="1">
                    <a:spLocks/>
                  </p:cNvSpPr>
                  <p:nvPr/>
                </p:nvSpPr>
                <p:spPr bwMode="auto">
                  <a:xfrm>
                    <a:off x="755928" y="1556792"/>
                    <a:ext cx="3167329" cy="1295433"/>
                  </a:xfrm>
                  <a:prstGeom prst="rect">
                    <a:avLst/>
                  </a:prstGeom>
                  <a:noFill/>
                  <a:ln w="9525">
                    <a:noFill/>
                    <a:miter lim="800000"/>
                    <a:headEnd/>
                    <a:tailEnd/>
                  </a:ln>
                </p:spPr>
                <p:txBody>
                  <a:bodyPr anchor="ctr">
                    <a:normAutofit/>
                  </a:bodyPr>
                  <a:lstStyle/>
                  <a:p>
                    <a:pPr algn="ctr" fontAlgn="auto">
                      <a:spcBef>
                        <a:spcPts val="0"/>
                      </a:spcBef>
                      <a:spcAft>
                        <a:spcPts val="0"/>
                      </a:spcAft>
                      <a:defRPr/>
                    </a:pPr>
                    <a:r>
                      <a:rPr lang="sl-SI" b="1" dirty="0">
                        <a:solidFill>
                          <a:prstClr val="white">
                            <a:lumMod val="75000"/>
                          </a:prstClr>
                        </a:solidFill>
                        <a:latin typeface="Trebuchet MS" pitchFamily="34" charset="0"/>
                      </a:rPr>
                      <a:t>Italy</a:t>
                    </a:r>
                    <a:endParaRPr lang="sl-SI" dirty="0">
                      <a:solidFill>
                        <a:prstClr val="white">
                          <a:lumMod val="75000"/>
                        </a:prstClr>
                      </a:solidFill>
                      <a:latin typeface="Trebuchet MS" pitchFamily="34" charset="0"/>
                    </a:endParaRPr>
                  </a:p>
                </p:txBody>
              </p:sp>
            </p:grpSp>
            <p:sp>
              <p:nvSpPr>
                <p:cNvPr id="12" name="Title 1"/>
                <p:cNvSpPr txBox="1">
                  <a:spLocks/>
                </p:cNvSpPr>
                <p:nvPr/>
              </p:nvSpPr>
              <p:spPr bwMode="auto">
                <a:xfrm>
                  <a:off x="3958470" y="4073122"/>
                  <a:ext cx="3168650" cy="1296988"/>
                </a:xfrm>
                <a:prstGeom prst="rect">
                  <a:avLst/>
                </a:prstGeom>
                <a:noFill/>
                <a:ln w="9525">
                  <a:noFill/>
                  <a:miter lim="800000"/>
                  <a:headEnd/>
                  <a:tailEnd/>
                </a:ln>
              </p:spPr>
              <p:txBody>
                <a:bodyPr anchor="ctr">
                  <a:normAutofit/>
                </a:bodyPr>
                <a:lstStyle/>
                <a:p>
                  <a:pPr algn="ctr" fontAlgn="auto">
                    <a:spcBef>
                      <a:spcPts val="0"/>
                    </a:spcBef>
                    <a:spcAft>
                      <a:spcPts val="0"/>
                    </a:spcAft>
                    <a:defRPr/>
                  </a:pPr>
                  <a:r>
                    <a:rPr lang="sl-SI" b="1" dirty="0">
                      <a:solidFill>
                        <a:prstClr val="white">
                          <a:lumMod val="75000"/>
                        </a:prstClr>
                      </a:solidFill>
                      <a:latin typeface="Trebuchet MS" pitchFamily="34" charset="0"/>
                    </a:rPr>
                    <a:t>Slovenia</a:t>
                  </a:r>
                  <a:endParaRPr lang="sl-SI" dirty="0">
                    <a:solidFill>
                      <a:prstClr val="white">
                        <a:lumMod val="75000"/>
                      </a:prstClr>
                    </a:solidFill>
                    <a:latin typeface="Trebuchet MS" pitchFamily="34" charset="0"/>
                  </a:endParaRPr>
                </a:p>
              </p:txBody>
            </p:sp>
          </p:grpSp>
          <p:cxnSp>
            <p:nvCxnSpPr>
              <p:cNvPr id="9" name="Straight Connector 42"/>
              <p:cNvCxnSpPr/>
              <p:nvPr/>
            </p:nvCxnSpPr>
            <p:spPr bwMode="auto">
              <a:xfrm>
                <a:off x="179512" y="6164734"/>
                <a:ext cx="1511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itle 1"/>
              <p:cNvSpPr txBox="1">
                <a:spLocks/>
              </p:cNvSpPr>
              <p:nvPr/>
            </p:nvSpPr>
            <p:spPr bwMode="auto">
              <a:xfrm>
                <a:off x="466850" y="6093296"/>
                <a:ext cx="865187" cy="431800"/>
              </a:xfrm>
              <a:prstGeom prst="rect">
                <a:avLst/>
              </a:prstGeom>
              <a:noFill/>
              <a:ln w="9525">
                <a:noFill/>
                <a:miter lim="800000"/>
                <a:headEnd/>
                <a:tailEnd/>
              </a:ln>
            </p:spPr>
            <p:txBody>
              <a:bodyPr anchor="ctr">
                <a:normAutofit fontScale="40000" lnSpcReduction="20000"/>
              </a:bodyPr>
              <a:lstStyle/>
              <a:p>
                <a:pPr algn="ctr" fontAlgn="auto">
                  <a:spcBef>
                    <a:spcPts val="0"/>
                  </a:spcBef>
                  <a:spcAft>
                    <a:spcPts val="0"/>
                  </a:spcAft>
                  <a:defRPr/>
                </a:pPr>
                <a:r>
                  <a:rPr lang="sl-SI" sz="1200" b="1" dirty="0">
                    <a:solidFill>
                      <a:prstClr val="black"/>
                    </a:solidFill>
                    <a:latin typeface="Trebuchet MS" pitchFamily="34" charset="0"/>
                  </a:rPr>
                  <a:t>20 km</a:t>
                </a:r>
                <a:endParaRPr lang="sl-SI" sz="1200" dirty="0">
                  <a:solidFill>
                    <a:prstClr val="black"/>
                  </a:solidFill>
                  <a:latin typeface="Trebuchet MS" pitchFamily="34" charset="0"/>
                </a:endParaRPr>
              </a:p>
            </p:txBody>
          </p:sp>
        </p:grpSp>
        <p:sp>
          <p:nvSpPr>
            <p:cNvPr id="6" name="PoljeZBesedilom 5"/>
            <p:cNvSpPr txBox="1"/>
            <p:nvPr/>
          </p:nvSpPr>
          <p:spPr>
            <a:xfrm>
              <a:off x="107503" y="5013176"/>
              <a:ext cx="2419794" cy="1183050"/>
            </a:xfrm>
            <a:prstGeom prst="rect">
              <a:avLst/>
            </a:prstGeom>
            <a:noFill/>
          </p:spPr>
          <p:txBody>
            <a:bodyPr wrap="square" rtlCol="0">
              <a:spAutoFit/>
            </a:bodyPr>
            <a:lstStyle/>
            <a:p>
              <a:pPr fontAlgn="auto">
                <a:spcBef>
                  <a:spcPts val="0"/>
                </a:spcBef>
                <a:spcAft>
                  <a:spcPts val="0"/>
                </a:spcAft>
              </a:pPr>
              <a:r>
                <a:rPr lang="sl-SI" b="1" dirty="0">
                  <a:solidFill>
                    <a:prstClr val="white">
                      <a:lumMod val="95000"/>
                    </a:prstClr>
                  </a:solidFill>
                  <a:latin typeface="Book Antiqua" panose="02040602050305030304" pitchFamily="18" charset="0"/>
                </a:rPr>
                <a:t>Adriatic </a:t>
              </a:r>
              <a:r>
                <a:rPr lang="sl-SI" b="1" dirty="0" err="1">
                  <a:solidFill>
                    <a:prstClr val="white">
                      <a:lumMod val="95000"/>
                    </a:prstClr>
                  </a:solidFill>
                  <a:latin typeface="Book Antiqua" panose="02040602050305030304" pitchFamily="18" charset="0"/>
                </a:rPr>
                <a:t>Sea</a:t>
              </a:r>
              <a:endParaRPr lang="sl-SI" b="1" dirty="0">
                <a:solidFill>
                  <a:prstClr val="white">
                    <a:lumMod val="95000"/>
                  </a:prstClr>
                </a:solidFill>
                <a:latin typeface="Book Antiqua" panose="02040602050305030304" pitchFamily="18" charset="0"/>
              </a:endParaRPr>
            </a:p>
          </p:txBody>
        </p:sp>
        <p:sp>
          <p:nvSpPr>
            <p:cNvPr id="7" name="PoljeZBesedilom 6"/>
            <p:cNvSpPr txBox="1"/>
            <p:nvPr/>
          </p:nvSpPr>
          <p:spPr>
            <a:xfrm>
              <a:off x="2411760" y="3067655"/>
              <a:ext cx="2016225" cy="262338"/>
            </a:xfrm>
            <a:prstGeom prst="rect">
              <a:avLst/>
            </a:prstGeom>
            <a:noFill/>
          </p:spPr>
          <p:txBody>
            <a:bodyPr wrap="square" rtlCol="0">
              <a:spAutoFit/>
            </a:bodyPr>
            <a:lstStyle/>
            <a:p>
              <a:pPr fontAlgn="auto">
                <a:spcBef>
                  <a:spcPts val="0"/>
                </a:spcBef>
                <a:spcAft>
                  <a:spcPts val="0"/>
                </a:spcAft>
              </a:pPr>
              <a:r>
                <a:rPr lang="sl-SI" sz="1400" b="1" dirty="0" err="1">
                  <a:solidFill>
                    <a:prstClr val="white">
                      <a:lumMod val="95000"/>
                    </a:prstClr>
                  </a:solidFill>
                  <a:latin typeface="Book Antiqua" panose="02040602050305030304" pitchFamily="18" charset="0"/>
                </a:rPr>
                <a:t>Gulf</a:t>
              </a:r>
              <a:r>
                <a:rPr lang="sl-SI" sz="1400" b="1" dirty="0">
                  <a:solidFill>
                    <a:prstClr val="white">
                      <a:lumMod val="95000"/>
                    </a:prstClr>
                  </a:solidFill>
                  <a:latin typeface="Book Antiqua" panose="02040602050305030304" pitchFamily="18" charset="0"/>
                </a:rPr>
                <a:t> </a:t>
              </a:r>
              <a:r>
                <a:rPr lang="sl-SI" sz="1400" b="1" dirty="0" err="1">
                  <a:solidFill>
                    <a:prstClr val="white">
                      <a:lumMod val="95000"/>
                    </a:prstClr>
                  </a:solidFill>
                  <a:latin typeface="Book Antiqua" panose="02040602050305030304" pitchFamily="18" charset="0"/>
                </a:rPr>
                <a:t>of</a:t>
              </a:r>
              <a:r>
                <a:rPr lang="sl-SI" sz="1400" b="1" dirty="0">
                  <a:solidFill>
                    <a:prstClr val="white">
                      <a:lumMod val="95000"/>
                    </a:prstClr>
                  </a:solidFill>
                  <a:latin typeface="Book Antiqua" panose="02040602050305030304" pitchFamily="18" charset="0"/>
                </a:rPr>
                <a:t> </a:t>
              </a:r>
              <a:r>
                <a:rPr lang="sl-SI" sz="1400" b="1" dirty="0" err="1">
                  <a:solidFill>
                    <a:prstClr val="white">
                      <a:lumMod val="95000"/>
                    </a:prstClr>
                  </a:solidFill>
                  <a:latin typeface="Book Antiqua" panose="02040602050305030304" pitchFamily="18" charset="0"/>
                </a:rPr>
                <a:t>Trieste</a:t>
              </a:r>
              <a:endParaRPr lang="sl-SI" sz="1400" b="1" dirty="0">
                <a:solidFill>
                  <a:prstClr val="white">
                    <a:lumMod val="95000"/>
                  </a:prstClr>
                </a:solidFill>
                <a:latin typeface="Book Antiqua" panose="02040602050305030304" pitchFamily="18" charset="0"/>
              </a:endParaRPr>
            </a:p>
          </p:txBody>
        </p:sp>
      </p:grpSp>
      <p:sp>
        <p:nvSpPr>
          <p:cNvPr id="18" name="Elipsa 17"/>
          <p:cNvSpPr/>
          <p:nvPr/>
        </p:nvSpPr>
        <p:spPr>
          <a:xfrm rot="19104346">
            <a:off x="7640525" y="5228670"/>
            <a:ext cx="913704" cy="365779"/>
          </a:xfrm>
          <a:prstGeom prst="ellipse">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PoljeZBesedilom 18"/>
          <p:cNvSpPr txBox="1"/>
          <p:nvPr/>
        </p:nvSpPr>
        <p:spPr>
          <a:xfrm>
            <a:off x="467544" y="5851618"/>
            <a:ext cx="1872208" cy="646331"/>
          </a:xfrm>
          <a:prstGeom prst="rect">
            <a:avLst/>
          </a:prstGeom>
          <a:noFill/>
        </p:spPr>
        <p:txBody>
          <a:bodyPr wrap="square" rtlCol="0">
            <a:spAutoFit/>
          </a:bodyPr>
          <a:lstStyle/>
          <a:p>
            <a:r>
              <a:rPr lang="sl-SI" b="1" dirty="0" err="1" smtClean="0">
                <a:solidFill>
                  <a:srgbClr val="C00000"/>
                </a:solidFill>
              </a:rPr>
              <a:t>Protected</a:t>
            </a:r>
            <a:r>
              <a:rPr lang="sl-SI" b="1" dirty="0" smtClean="0">
                <a:solidFill>
                  <a:srgbClr val="C00000"/>
                </a:solidFill>
              </a:rPr>
              <a:t> Area</a:t>
            </a:r>
          </a:p>
          <a:p>
            <a:r>
              <a:rPr lang="sl-SI" dirty="0" smtClean="0">
                <a:solidFill>
                  <a:srgbClr val="00B050"/>
                </a:solidFill>
              </a:rPr>
              <a:t>Natura 2000</a:t>
            </a:r>
            <a:endParaRPr lang="en-US" dirty="0">
              <a:solidFill>
                <a:srgbClr val="00B050"/>
              </a:solidFill>
            </a:endParaRPr>
          </a:p>
        </p:txBody>
      </p:sp>
      <p:pic>
        <p:nvPicPr>
          <p:cNvPr id="20" name="Immagine 1"/>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0" y="-27384"/>
            <a:ext cx="9144000" cy="1602000"/>
          </a:xfrm>
          <a:prstGeom prst="rect">
            <a:avLst/>
          </a:prstGeom>
        </p:spPr>
      </p:pic>
    </p:spTree>
    <p:extLst>
      <p:ext uri="{BB962C8B-B14F-4D97-AF65-F5344CB8AC3E}">
        <p14:creationId xmlns:p14="http://schemas.microsoft.com/office/powerpoint/2010/main" val="181084311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Slika 1">
            <a:extLst>
              <a:ext uri="{FF2B5EF4-FFF2-40B4-BE49-F238E27FC236}">
                <a16:creationId xmlns="" xmlns:a16="http://schemas.microsoft.com/office/drawing/2014/main" id="{9B028A7A-1D34-42AF-9889-7F74EBFB1C7D}"/>
              </a:ext>
            </a:extLst>
          </p:cNvPr>
          <p:cNvPicPr>
            <a:picLocks noChangeAspect="1"/>
          </p:cNvPicPr>
          <p:nvPr/>
        </p:nvPicPr>
        <p:blipFill rotWithShape="1">
          <a:blip r:embed="rId3"/>
          <a:srcRect l="24801" t="16401" r="20863" b="13601"/>
          <a:stretch/>
        </p:blipFill>
        <p:spPr>
          <a:xfrm>
            <a:off x="263548" y="1314798"/>
            <a:ext cx="7353457" cy="5328592"/>
          </a:xfrm>
          <a:prstGeom prst="rect">
            <a:avLst/>
          </a:prstGeom>
        </p:spPr>
      </p:pic>
      <p:grpSp>
        <p:nvGrpSpPr>
          <p:cNvPr id="4" name="Skupina 3"/>
          <p:cNvGrpSpPr/>
          <p:nvPr/>
        </p:nvGrpSpPr>
        <p:grpSpPr>
          <a:xfrm>
            <a:off x="6368385" y="3979094"/>
            <a:ext cx="3024336" cy="2635702"/>
            <a:chOff x="-251991" y="1700808"/>
            <a:chExt cx="6731832" cy="4824412"/>
          </a:xfrm>
        </p:grpSpPr>
        <p:grpSp>
          <p:nvGrpSpPr>
            <p:cNvPr id="5" name="Skupina 4"/>
            <p:cNvGrpSpPr/>
            <p:nvPr/>
          </p:nvGrpSpPr>
          <p:grpSpPr>
            <a:xfrm>
              <a:off x="-251991" y="1700808"/>
              <a:ext cx="6731832" cy="4824412"/>
              <a:chOff x="-251991" y="1700808"/>
              <a:chExt cx="6731832" cy="4824412"/>
            </a:xfrm>
          </p:grpSpPr>
          <p:grpSp>
            <p:nvGrpSpPr>
              <p:cNvPr id="8" name="Skupina 7"/>
              <p:cNvGrpSpPr/>
              <p:nvPr/>
            </p:nvGrpSpPr>
            <p:grpSpPr>
              <a:xfrm>
                <a:off x="-251991" y="1700808"/>
                <a:ext cx="6731832" cy="4824412"/>
                <a:chOff x="395288" y="1773238"/>
                <a:chExt cx="6731832" cy="4824412"/>
              </a:xfrm>
            </p:grpSpPr>
            <p:grpSp>
              <p:nvGrpSpPr>
                <p:cNvPr id="11" name="Group 38"/>
                <p:cNvGrpSpPr>
                  <a:grpSpLocks/>
                </p:cNvGrpSpPr>
                <p:nvPr/>
              </p:nvGrpSpPr>
              <p:grpSpPr bwMode="auto">
                <a:xfrm>
                  <a:off x="395288" y="1773238"/>
                  <a:ext cx="6264275" cy="4824412"/>
                  <a:chOff x="395536" y="1556792"/>
                  <a:chExt cx="6264802" cy="4824536"/>
                </a:xfrm>
              </p:grpSpPr>
              <p:grpSp>
                <p:nvGrpSpPr>
                  <p:cNvPr id="13" name="Group 35"/>
                  <p:cNvGrpSpPr>
                    <a:grpSpLocks/>
                  </p:cNvGrpSpPr>
                  <p:nvPr/>
                </p:nvGrpSpPr>
                <p:grpSpPr bwMode="auto">
                  <a:xfrm>
                    <a:off x="395536" y="1844136"/>
                    <a:ext cx="5843812" cy="4537192"/>
                    <a:chOff x="395536" y="1844136"/>
                    <a:chExt cx="5843812" cy="4537192"/>
                  </a:xfrm>
                </p:grpSpPr>
                <p:pic>
                  <p:nvPicPr>
                    <p:cNvPr id="16" name="Picture 26" descr="AreaMap.pn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5536" y="1844824"/>
                      <a:ext cx="5843812" cy="4536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Rectangle 31"/>
                    <p:cNvSpPr/>
                    <p:nvPr/>
                  </p:nvSpPr>
                  <p:spPr>
                    <a:xfrm>
                      <a:off x="395536" y="1844136"/>
                      <a:ext cx="5832966" cy="453719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grpSp>
              <p:sp>
                <p:nvSpPr>
                  <p:cNvPr id="14" name="Title 1"/>
                  <p:cNvSpPr txBox="1">
                    <a:spLocks/>
                  </p:cNvSpPr>
                  <p:nvPr/>
                </p:nvSpPr>
                <p:spPr bwMode="auto">
                  <a:xfrm>
                    <a:off x="3491421" y="5012868"/>
                    <a:ext cx="3168917" cy="1297021"/>
                  </a:xfrm>
                  <a:prstGeom prst="rect">
                    <a:avLst/>
                  </a:prstGeom>
                  <a:noFill/>
                  <a:ln w="9525">
                    <a:noFill/>
                    <a:miter lim="800000"/>
                    <a:headEnd/>
                    <a:tailEnd/>
                  </a:ln>
                </p:spPr>
                <p:txBody>
                  <a:bodyPr anchor="ctr">
                    <a:normAutofit/>
                  </a:bodyPr>
                  <a:lstStyle/>
                  <a:p>
                    <a:pPr algn="ctr" fontAlgn="auto">
                      <a:spcBef>
                        <a:spcPts val="0"/>
                      </a:spcBef>
                      <a:spcAft>
                        <a:spcPts val="0"/>
                      </a:spcAft>
                      <a:defRPr/>
                    </a:pPr>
                    <a:r>
                      <a:rPr lang="sl-SI" b="1" dirty="0">
                        <a:solidFill>
                          <a:prstClr val="white">
                            <a:lumMod val="75000"/>
                          </a:prstClr>
                        </a:solidFill>
                        <a:latin typeface="Trebuchet MS" pitchFamily="34" charset="0"/>
                      </a:rPr>
                      <a:t>Croatia</a:t>
                    </a:r>
                    <a:endParaRPr lang="sl-SI" dirty="0">
                      <a:solidFill>
                        <a:prstClr val="white">
                          <a:lumMod val="75000"/>
                        </a:prstClr>
                      </a:solidFill>
                      <a:latin typeface="Trebuchet MS" pitchFamily="34" charset="0"/>
                    </a:endParaRPr>
                  </a:p>
                </p:txBody>
              </p:sp>
              <p:sp>
                <p:nvSpPr>
                  <p:cNvPr id="15" name="Title 1"/>
                  <p:cNvSpPr txBox="1">
                    <a:spLocks/>
                  </p:cNvSpPr>
                  <p:nvPr/>
                </p:nvSpPr>
                <p:spPr bwMode="auto">
                  <a:xfrm>
                    <a:off x="755928" y="1556792"/>
                    <a:ext cx="3167329" cy="1295433"/>
                  </a:xfrm>
                  <a:prstGeom prst="rect">
                    <a:avLst/>
                  </a:prstGeom>
                  <a:noFill/>
                  <a:ln w="9525">
                    <a:noFill/>
                    <a:miter lim="800000"/>
                    <a:headEnd/>
                    <a:tailEnd/>
                  </a:ln>
                </p:spPr>
                <p:txBody>
                  <a:bodyPr anchor="ctr">
                    <a:normAutofit/>
                  </a:bodyPr>
                  <a:lstStyle/>
                  <a:p>
                    <a:pPr algn="ctr" fontAlgn="auto">
                      <a:spcBef>
                        <a:spcPts val="0"/>
                      </a:spcBef>
                      <a:spcAft>
                        <a:spcPts val="0"/>
                      </a:spcAft>
                      <a:defRPr/>
                    </a:pPr>
                    <a:r>
                      <a:rPr lang="sl-SI" b="1" dirty="0">
                        <a:solidFill>
                          <a:prstClr val="white">
                            <a:lumMod val="75000"/>
                          </a:prstClr>
                        </a:solidFill>
                        <a:latin typeface="Trebuchet MS" pitchFamily="34" charset="0"/>
                      </a:rPr>
                      <a:t>Italy</a:t>
                    </a:r>
                    <a:endParaRPr lang="sl-SI" dirty="0">
                      <a:solidFill>
                        <a:prstClr val="white">
                          <a:lumMod val="75000"/>
                        </a:prstClr>
                      </a:solidFill>
                      <a:latin typeface="Trebuchet MS" pitchFamily="34" charset="0"/>
                    </a:endParaRPr>
                  </a:p>
                </p:txBody>
              </p:sp>
            </p:grpSp>
            <p:sp>
              <p:nvSpPr>
                <p:cNvPr id="12" name="Title 1"/>
                <p:cNvSpPr txBox="1">
                  <a:spLocks/>
                </p:cNvSpPr>
                <p:nvPr/>
              </p:nvSpPr>
              <p:spPr bwMode="auto">
                <a:xfrm>
                  <a:off x="3958470" y="4073122"/>
                  <a:ext cx="3168650" cy="1296988"/>
                </a:xfrm>
                <a:prstGeom prst="rect">
                  <a:avLst/>
                </a:prstGeom>
                <a:noFill/>
                <a:ln w="9525">
                  <a:noFill/>
                  <a:miter lim="800000"/>
                  <a:headEnd/>
                  <a:tailEnd/>
                </a:ln>
              </p:spPr>
              <p:txBody>
                <a:bodyPr anchor="ctr">
                  <a:normAutofit/>
                </a:bodyPr>
                <a:lstStyle/>
                <a:p>
                  <a:pPr algn="ctr" fontAlgn="auto">
                    <a:spcBef>
                      <a:spcPts val="0"/>
                    </a:spcBef>
                    <a:spcAft>
                      <a:spcPts val="0"/>
                    </a:spcAft>
                    <a:defRPr/>
                  </a:pPr>
                  <a:r>
                    <a:rPr lang="sl-SI" b="1" dirty="0">
                      <a:solidFill>
                        <a:prstClr val="white">
                          <a:lumMod val="75000"/>
                        </a:prstClr>
                      </a:solidFill>
                      <a:latin typeface="Trebuchet MS" pitchFamily="34" charset="0"/>
                    </a:rPr>
                    <a:t>Slovenia</a:t>
                  </a:r>
                  <a:endParaRPr lang="sl-SI" dirty="0">
                    <a:solidFill>
                      <a:prstClr val="white">
                        <a:lumMod val="75000"/>
                      </a:prstClr>
                    </a:solidFill>
                    <a:latin typeface="Trebuchet MS" pitchFamily="34" charset="0"/>
                  </a:endParaRPr>
                </a:p>
              </p:txBody>
            </p:sp>
          </p:grpSp>
          <p:cxnSp>
            <p:nvCxnSpPr>
              <p:cNvPr id="9" name="Straight Connector 42"/>
              <p:cNvCxnSpPr/>
              <p:nvPr/>
            </p:nvCxnSpPr>
            <p:spPr bwMode="auto">
              <a:xfrm>
                <a:off x="179512" y="6164734"/>
                <a:ext cx="1511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itle 1"/>
              <p:cNvSpPr txBox="1">
                <a:spLocks/>
              </p:cNvSpPr>
              <p:nvPr/>
            </p:nvSpPr>
            <p:spPr bwMode="auto">
              <a:xfrm>
                <a:off x="466850" y="6093296"/>
                <a:ext cx="865187" cy="431800"/>
              </a:xfrm>
              <a:prstGeom prst="rect">
                <a:avLst/>
              </a:prstGeom>
              <a:noFill/>
              <a:ln w="9525">
                <a:noFill/>
                <a:miter lim="800000"/>
                <a:headEnd/>
                <a:tailEnd/>
              </a:ln>
            </p:spPr>
            <p:txBody>
              <a:bodyPr anchor="ctr">
                <a:normAutofit fontScale="40000" lnSpcReduction="20000"/>
              </a:bodyPr>
              <a:lstStyle/>
              <a:p>
                <a:pPr algn="ctr" fontAlgn="auto">
                  <a:spcBef>
                    <a:spcPts val="0"/>
                  </a:spcBef>
                  <a:spcAft>
                    <a:spcPts val="0"/>
                  </a:spcAft>
                  <a:defRPr/>
                </a:pPr>
                <a:r>
                  <a:rPr lang="sl-SI" sz="1200" b="1" dirty="0">
                    <a:solidFill>
                      <a:prstClr val="black"/>
                    </a:solidFill>
                    <a:latin typeface="Trebuchet MS" pitchFamily="34" charset="0"/>
                  </a:rPr>
                  <a:t>20 km</a:t>
                </a:r>
                <a:endParaRPr lang="sl-SI" sz="1200" dirty="0">
                  <a:solidFill>
                    <a:prstClr val="black"/>
                  </a:solidFill>
                  <a:latin typeface="Trebuchet MS" pitchFamily="34" charset="0"/>
                </a:endParaRPr>
              </a:p>
            </p:txBody>
          </p:sp>
        </p:grpSp>
        <p:sp>
          <p:nvSpPr>
            <p:cNvPr id="6" name="PoljeZBesedilom 5"/>
            <p:cNvSpPr txBox="1"/>
            <p:nvPr/>
          </p:nvSpPr>
          <p:spPr>
            <a:xfrm>
              <a:off x="107503" y="5013176"/>
              <a:ext cx="2419794" cy="1183050"/>
            </a:xfrm>
            <a:prstGeom prst="rect">
              <a:avLst/>
            </a:prstGeom>
            <a:noFill/>
          </p:spPr>
          <p:txBody>
            <a:bodyPr wrap="square" rtlCol="0">
              <a:spAutoFit/>
            </a:bodyPr>
            <a:lstStyle/>
            <a:p>
              <a:pPr fontAlgn="auto">
                <a:spcBef>
                  <a:spcPts val="0"/>
                </a:spcBef>
                <a:spcAft>
                  <a:spcPts val="0"/>
                </a:spcAft>
              </a:pPr>
              <a:r>
                <a:rPr lang="sl-SI" b="1" dirty="0">
                  <a:solidFill>
                    <a:prstClr val="white">
                      <a:lumMod val="95000"/>
                    </a:prstClr>
                  </a:solidFill>
                  <a:latin typeface="Book Antiqua" panose="02040602050305030304" pitchFamily="18" charset="0"/>
                </a:rPr>
                <a:t>Adriatic </a:t>
              </a:r>
              <a:r>
                <a:rPr lang="sl-SI" b="1" dirty="0" err="1">
                  <a:solidFill>
                    <a:prstClr val="white">
                      <a:lumMod val="95000"/>
                    </a:prstClr>
                  </a:solidFill>
                  <a:latin typeface="Book Antiqua" panose="02040602050305030304" pitchFamily="18" charset="0"/>
                </a:rPr>
                <a:t>Sea</a:t>
              </a:r>
              <a:endParaRPr lang="sl-SI" b="1" dirty="0">
                <a:solidFill>
                  <a:prstClr val="white">
                    <a:lumMod val="95000"/>
                  </a:prstClr>
                </a:solidFill>
                <a:latin typeface="Book Antiqua" panose="02040602050305030304" pitchFamily="18" charset="0"/>
              </a:endParaRPr>
            </a:p>
          </p:txBody>
        </p:sp>
        <p:sp>
          <p:nvSpPr>
            <p:cNvPr id="7" name="PoljeZBesedilom 6"/>
            <p:cNvSpPr txBox="1"/>
            <p:nvPr/>
          </p:nvSpPr>
          <p:spPr>
            <a:xfrm>
              <a:off x="2411760" y="3067655"/>
              <a:ext cx="2016225" cy="262338"/>
            </a:xfrm>
            <a:prstGeom prst="rect">
              <a:avLst/>
            </a:prstGeom>
            <a:noFill/>
          </p:spPr>
          <p:txBody>
            <a:bodyPr wrap="square" rtlCol="0">
              <a:spAutoFit/>
            </a:bodyPr>
            <a:lstStyle/>
            <a:p>
              <a:pPr fontAlgn="auto">
                <a:spcBef>
                  <a:spcPts val="0"/>
                </a:spcBef>
                <a:spcAft>
                  <a:spcPts val="0"/>
                </a:spcAft>
              </a:pPr>
              <a:r>
                <a:rPr lang="sl-SI" sz="1400" b="1" dirty="0" err="1">
                  <a:solidFill>
                    <a:prstClr val="white">
                      <a:lumMod val="95000"/>
                    </a:prstClr>
                  </a:solidFill>
                  <a:latin typeface="Book Antiqua" panose="02040602050305030304" pitchFamily="18" charset="0"/>
                </a:rPr>
                <a:t>Gulf</a:t>
              </a:r>
              <a:r>
                <a:rPr lang="sl-SI" sz="1400" b="1" dirty="0">
                  <a:solidFill>
                    <a:prstClr val="white">
                      <a:lumMod val="95000"/>
                    </a:prstClr>
                  </a:solidFill>
                  <a:latin typeface="Book Antiqua" panose="02040602050305030304" pitchFamily="18" charset="0"/>
                </a:rPr>
                <a:t> </a:t>
              </a:r>
              <a:r>
                <a:rPr lang="sl-SI" sz="1400" b="1" dirty="0" err="1">
                  <a:solidFill>
                    <a:prstClr val="white">
                      <a:lumMod val="95000"/>
                    </a:prstClr>
                  </a:solidFill>
                  <a:latin typeface="Book Antiqua" panose="02040602050305030304" pitchFamily="18" charset="0"/>
                </a:rPr>
                <a:t>of</a:t>
              </a:r>
              <a:r>
                <a:rPr lang="sl-SI" sz="1400" b="1" dirty="0">
                  <a:solidFill>
                    <a:prstClr val="white">
                      <a:lumMod val="95000"/>
                    </a:prstClr>
                  </a:solidFill>
                  <a:latin typeface="Book Antiqua" panose="02040602050305030304" pitchFamily="18" charset="0"/>
                </a:rPr>
                <a:t> </a:t>
              </a:r>
              <a:r>
                <a:rPr lang="sl-SI" sz="1400" b="1" dirty="0" err="1">
                  <a:solidFill>
                    <a:prstClr val="white">
                      <a:lumMod val="95000"/>
                    </a:prstClr>
                  </a:solidFill>
                  <a:latin typeface="Book Antiqua" panose="02040602050305030304" pitchFamily="18" charset="0"/>
                </a:rPr>
                <a:t>Trieste</a:t>
              </a:r>
              <a:endParaRPr lang="sl-SI" sz="1400" b="1" dirty="0">
                <a:solidFill>
                  <a:prstClr val="white">
                    <a:lumMod val="95000"/>
                  </a:prstClr>
                </a:solidFill>
                <a:latin typeface="Book Antiqua" panose="02040602050305030304" pitchFamily="18" charset="0"/>
              </a:endParaRPr>
            </a:p>
          </p:txBody>
        </p:sp>
      </p:grpSp>
      <p:sp>
        <p:nvSpPr>
          <p:cNvPr id="18" name="Elipsa 17"/>
          <p:cNvSpPr/>
          <p:nvPr/>
        </p:nvSpPr>
        <p:spPr>
          <a:xfrm rot="19104346">
            <a:off x="7640525" y="5228670"/>
            <a:ext cx="913704" cy="365779"/>
          </a:xfrm>
          <a:prstGeom prst="ellipse">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PoljeZBesedilom 18"/>
          <p:cNvSpPr txBox="1"/>
          <p:nvPr/>
        </p:nvSpPr>
        <p:spPr>
          <a:xfrm>
            <a:off x="467544" y="5851618"/>
            <a:ext cx="1872208" cy="646331"/>
          </a:xfrm>
          <a:prstGeom prst="rect">
            <a:avLst/>
          </a:prstGeom>
          <a:noFill/>
        </p:spPr>
        <p:txBody>
          <a:bodyPr wrap="square" rtlCol="0">
            <a:spAutoFit/>
          </a:bodyPr>
          <a:lstStyle/>
          <a:p>
            <a:r>
              <a:rPr lang="sl-SI" b="1" dirty="0" err="1" smtClean="0">
                <a:solidFill>
                  <a:srgbClr val="C00000"/>
                </a:solidFill>
              </a:rPr>
              <a:t>Protected</a:t>
            </a:r>
            <a:r>
              <a:rPr lang="sl-SI" b="1" dirty="0" smtClean="0">
                <a:solidFill>
                  <a:srgbClr val="C00000"/>
                </a:solidFill>
              </a:rPr>
              <a:t> Area</a:t>
            </a:r>
          </a:p>
          <a:p>
            <a:r>
              <a:rPr lang="sl-SI" dirty="0" smtClean="0">
                <a:solidFill>
                  <a:srgbClr val="00B050"/>
                </a:solidFill>
              </a:rPr>
              <a:t>Natura 2000</a:t>
            </a:r>
            <a:endParaRPr lang="en-US" dirty="0">
              <a:solidFill>
                <a:srgbClr val="00B050"/>
              </a:solidFill>
            </a:endParaRPr>
          </a:p>
        </p:txBody>
      </p:sp>
      <p:sp>
        <p:nvSpPr>
          <p:cNvPr id="20" name="Prostoročno 19"/>
          <p:cNvSpPr/>
          <p:nvPr/>
        </p:nvSpPr>
        <p:spPr>
          <a:xfrm>
            <a:off x="2513686" y="3176798"/>
            <a:ext cx="2853180" cy="672662"/>
          </a:xfrm>
          <a:custGeom>
            <a:avLst/>
            <a:gdLst>
              <a:gd name="connsiteX0" fmla="*/ 15387 w 2853180"/>
              <a:gd name="connsiteY0" fmla="*/ 672662 h 672662"/>
              <a:gd name="connsiteX1" fmla="*/ 78449 w 2853180"/>
              <a:gd name="connsiteY1" fmla="*/ 515007 h 672662"/>
              <a:gd name="connsiteX2" fmla="*/ 624987 w 2853180"/>
              <a:gd name="connsiteY2" fmla="*/ 620110 h 672662"/>
              <a:gd name="connsiteX3" fmla="*/ 1055911 w 2853180"/>
              <a:gd name="connsiteY3" fmla="*/ 42041 h 672662"/>
              <a:gd name="connsiteX4" fmla="*/ 1833677 w 2853180"/>
              <a:gd name="connsiteY4" fmla="*/ 388883 h 672662"/>
              <a:gd name="connsiteX5" fmla="*/ 2853180 w 2853180"/>
              <a:gd name="connsiteY5" fmla="*/ 0 h 672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53180" h="672662">
                <a:moveTo>
                  <a:pt x="15387" y="672662"/>
                </a:moveTo>
                <a:cubicBezTo>
                  <a:pt x="-3882" y="598214"/>
                  <a:pt x="-23151" y="523766"/>
                  <a:pt x="78449" y="515007"/>
                </a:cubicBezTo>
                <a:cubicBezTo>
                  <a:pt x="180049" y="506248"/>
                  <a:pt x="462077" y="698938"/>
                  <a:pt x="624987" y="620110"/>
                </a:cubicBezTo>
                <a:cubicBezTo>
                  <a:pt x="787897" y="541282"/>
                  <a:pt x="854463" y="80579"/>
                  <a:pt x="1055911" y="42041"/>
                </a:cubicBezTo>
                <a:cubicBezTo>
                  <a:pt x="1257359" y="3503"/>
                  <a:pt x="1534132" y="395890"/>
                  <a:pt x="1833677" y="388883"/>
                </a:cubicBezTo>
                <a:cubicBezTo>
                  <a:pt x="2133222" y="381876"/>
                  <a:pt x="2853180" y="0"/>
                  <a:pt x="2853180" y="0"/>
                </a:cubicBezTo>
              </a:path>
            </a:pathLst>
          </a:custGeom>
          <a:noFill/>
          <a:ln w="66675">
            <a:solidFill>
              <a:srgbClr val="00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Prostoročno 20"/>
          <p:cNvSpPr/>
          <p:nvPr/>
        </p:nvSpPr>
        <p:spPr>
          <a:xfrm>
            <a:off x="5265382" y="1865766"/>
            <a:ext cx="967252" cy="940496"/>
          </a:xfrm>
          <a:custGeom>
            <a:avLst/>
            <a:gdLst>
              <a:gd name="connsiteX0" fmla="*/ 967252 w 967252"/>
              <a:gd name="connsiteY0" fmla="*/ 940496 h 940496"/>
              <a:gd name="connsiteX1" fmla="*/ 336632 w 967252"/>
              <a:gd name="connsiteY1" fmla="*/ 677737 h 940496"/>
              <a:gd name="connsiteX2" fmla="*/ 301 w 967252"/>
              <a:gd name="connsiteY2" fmla="*/ 330896 h 940496"/>
              <a:gd name="connsiteX3" fmla="*/ 389184 w 967252"/>
              <a:gd name="connsiteY3" fmla="*/ 26096 h 940496"/>
              <a:gd name="connsiteX4" fmla="*/ 399694 w 967252"/>
              <a:gd name="connsiteY4" fmla="*/ 36606 h 9404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7252" h="940496">
                <a:moveTo>
                  <a:pt x="967252" y="940496"/>
                </a:moveTo>
                <a:cubicBezTo>
                  <a:pt x="732521" y="859916"/>
                  <a:pt x="497790" y="779337"/>
                  <a:pt x="336632" y="677737"/>
                </a:cubicBezTo>
                <a:cubicBezTo>
                  <a:pt x="175474" y="576137"/>
                  <a:pt x="-8458" y="439503"/>
                  <a:pt x="301" y="330896"/>
                </a:cubicBezTo>
                <a:cubicBezTo>
                  <a:pt x="9060" y="222289"/>
                  <a:pt x="322618" y="75144"/>
                  <a:pt x="389184" y="26096"/>
                </a:cubicBezTo>
                <a:cubicBezTo>
                  <a:pt x="455750" y="-22952"/>
                  <a:pt x="427722" y="6827"/>
                  <a:pt x="399694" y="36606"/>
                </a:cubicBezTo>
              </a:path>
            </a:pathLst>
          </a:custGeom>
          <a:noFill/>
          <a:ln w="66675">
            <a:solidFill>
              <a:srgbClr val="00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Prostoročno 22"/>
          <p:cNvSpPr/>
          <p:nvPr/>
        </p:nvSpPr>
        <p:spPr>
          <a:xfrm>
            <a:off x="2699792" y="4725144"/>
            <a:ext cx="378497" cy="373154"/>
          </a:xfrm>
          <a:custGeom>
            <a:avLst/>
            <a:gdLst>
              <a:gd name="connsiteX0" fmla="*/ 0 w 378497"/>
              <a:gd name="connsiteY0" fmla="*/ 373154 h 373154"/>
              <a:gd name="connsiteX1" fmla="*/ 367862 w 378497"/>
              <a:gd name="connsiteY1" fmla="*/ 89374 h 373154"/>
              <a:gd name="connsiteX2" fmla="*/ 273269 w 378497"/>
              <a:gd name="connsiteY2" fmla="*/ 5291 h 373154"/>
              <a:gd name="connsiteX3" fmla="*/ 210207 w 378497"/>
              <a:gd name="connsiteY3" fmla="*/ 15802 h 373154"/>
            </a:gdLst>
            <a:ahLst/>
            <a:cxnLst>
              <a:cxn ang="0">
                <a:pos x="connsiteX0" y="connsiteY0"/>
              </a:cxn>
              <a:cxn ang="0">
                <a:pos x="connsiteX1" y="connsiteY1"/>
              </a:cxn>
              <a:cxn ang="0">
                <a:pos x="connsiteX2" y="connsiteY2"/>
              </a:cxn>
              <a:cxn ang="0">
                <a:pos x="connsiteX3" y="connsiteY3"/>
              </a:cxn>
            </a:cxnLst>
            <a:rect l="l" t="t" r="r" b="b"/>
            <a:pathLst>
              <a:path w="378497" h="373154">
                <a:moveTo>
                  <a:pt x="0" y="373154"/>
                </a:moveTo>
                <a:cubicBezTo>
                  <a:pt x="161158" y="261919"/>
                  <a:pt x="322317" y="150684"/>
                  <a:pt x="367862" y="89374"/>
                </a:cubicBezTo>
                <a:cubicBezTo>
                  <a:pt x="413407" y="28064"/>
                  <a:pt x="299545" y="17553"/>
                  <a:pt x="273269" y="5291"/>
                </a:cubicBezTo>
                <a:cubicBezTo>
                  <a:pt x="246993" y="-6971"/>
                  <a:pt x="228600" y="4415"/>
                  <a:pt x="210207" y="15802"/>
                </a:cubicBezTo>
              </a:path>
            </a:pathLst>
          </a:custGeom>
          <a:noFill/>
          <a:ln w="66675">
            <a:solidFill>
              <a:srgbClr val="00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PoljeZBesedilom 23"/>
          <p:cNvSpPr txBox="1"/>
          <p:nvPr/>
        </p:nvSpPr>
        <p:spPr>
          <a:xfrm>
            <a:off x="467544" y="2060848"/>
            <a:ext cx="3096344" cy="369332"/>
          </a:xfrm>
          <a:prstGeom prst="rect">
            <a:avLst/>
          </a:prstGeom>
          <a:noFill/>
        </p:spPr>
        <p:txBody>
          <a:bodyPr wrap="square" rtlCol="0">
            <a:spAutoFit/>
          </a:bodyPr>
          <a:lstStyle/>
          <a:p>
            <a:r>
              <a:rPr lang="en-GB" dirty="0" smtClean="0"/>
              <a:t>Coastal habitats</a:t>
            </a:r>
            <a:r>
              <a:rPr lang="sl-SI" dirty="0" smtClean="0"/>
              <a:t> </a:t>
            </a:r>
            <a:r>
              <a:rPr lang="sl-SI" dirty="0" err="1" smtClean="0"/>
              <a:t>and</a:t>
            </a:r>
            <a:r>
              <a:rPr lang="sl-SI" dirty="0" smtClean="0"/>
              <a:t> </a:t>
            </a:r>
            <a:r>
              <a:rPr lang="sl-SI" dirty="0" err="1" smtClean="0"/>
              <a:t>species</a:t>
            </a:r>
            <a:endParaRPr lang="en-GB" dirty="0"/>
          </a:p>
        </p:txBody>
      </p:sp>
      <p:pic>
        <p:nvPicPr>
          <p:cNvPr id="25" name="Immagine 1"/>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0" y="-27384"/>
            <a:ext cx="9144000" cy="1602000"/>
          </a:xfrm>
          <a:prstGeom prst="rect">
            <a:avLst/>
          </a:prstGeom>
        </p:spPr>
      </p:pic>
    </p:spTree>
    <p:extLst>
      <p:ext uri="{BB962C8B-B14F-4D97-AF65-F5344CB8AC3E}">
        <p14:creationId xmlns:p14="http://schemas.microsoft.com/office/powerpoint/2010/main" val="311869909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Slika 1">
            <a:extLst>
              <a:ext uri="{FF2B5EF4-FFF2-40B4-BE49-F238E27FC236}">
                <a16:creationId xmlns="" xmlns:a16="http://schemas.microsoft.com/office/drawing/2014/main" id="{9B028A7A-1D34-42AF-9889-7F74EBFB1C7D}"/>
              </a:ext>
            </a:extLst>
          </p:cNvPr>
          <p:cNvPicPr>
            <a:picLocks noChangeAspect="1"/>
          </p:cNvPicPr>
          <p:nvPr/>
        </p:nvPicPr>
        <p:blipFill rotWithShape="1">
          <a:blip r:embed="rId3"/>
          <a:srcRect l="24801" t="16401" r="20863" b="13601"/>
          <a:stretch/>
        </p:blipFill>
        <p:spPr>
          <a:xfrm>
            <a:off x="263548" y="1314798"/>
            <a:ext cx="7353457" cy="5328592"/>
          </a:xfrm>
          <a:prstGeom prst="rect">
            <a:avLst/>
          </a:prstGeom>
        </p:spPr>
      </p:pic>
      <p:grpSp>
        <p:nvGrpSpPr>
          <p:cNvPr id="4" name="Skupina 3"/>
          <p:cNvGrpSpPr/>
          <p:nvPr/>
        </p:nvGrpSpPr>
        <p:grpSpPr>
          <a:xfrm>
            <a:off x="6368385" y="3979094"/>
            <a:ext cx="3024336" cy="2635702"/>
            <a:chOff x="-251991" y="1700808"/>
            <a:chExt cx="6731832" cy="4824412"/>
          </a:xfrm>
        </p:grpSpPr>
        <p:grpSp>
          <p:nvGrpSpPr>
            <p:cNvPr id="5" name="Skupina 4"/>
            <p:cNvGrpSpPr/>
            <p:nvPr/>
          </p:nvGrpSpPr>
          <p:grpSpPr>
            <a:xfrm>
              <a:off x="-251991" y="1700808"/>
              <a:ext cx="6731832" cy="4824412"/>
              <a:chOff x="-251991" y="1700808"/>
              <a:chExt cx="6731832" cy="4824412"/>
            </a:xfrm>
          </p:grpSpPr>
          <p:grpSp>
            <p:nvGrpSpPr>
              <p:cNvPr id="8" name="Skupina 7"/>
              <p:cNvGrpSpPr/>
              <p:nvPr/>
            </p:nvGrpSpPr>
            <p:grpSpPr>
              <a:xfrm>
                <a:off x="-251991" y="1700808"/>
                <a:ext cx="6731832" cy="4824412"/>
                <a:chOff x="395288" y="1773238"/>
                <a:chExt cx="6731832" cy="4824412"/>
              </a:xfrm>
            </p:grpSpPr>
            <p:grpSp>
              <p:nvGrpSpPr>
                <p:cNvPr id="11" name="Group 38"/>
                <p:cNvGrpSpPr>
                  <a:grpSpLocks/>
                </p:cNvGrpSpPr>
                <p:nvPr/>
              </p:nvGrpSpPr>
              <p:grpSpPr bwMode="auto">
                <a:xfrm>
                  <a:off x="395288" y="1773238"/>
                  <a:ext cx="6264275" cy="4824412"/>
                  <a:chOff x="395536" y="1556792"/>
                  <a:chExt cx="6264802" cy="4824536"/>
                </a:xfrm>
              </p:grpSpPr>
              <p:grpSp>
                <p:nvGrpSpPr>
                  <p:cNvPr id="13" name="Group 35"/>
                  <p:cNvGrpSpPr>
                    <a:grpSpLocks/>
                  </p:cNvGrpSpPr>
                  <p:nvPr/>
                </p:nvGrpSpPr>
                <p:grpSpPr bwMode="auto">
                  <a:xfrm>
                    <a:off x="395536" y="1844136"/>
                    <a:ext cx="5843812" cy="4537192"/>
                    <a:chOff x="395536" y="1844136"/>
                    <a:chExt cx="5843812" cy="4537192"/>
                  </a:xfrm>
                </p:grpSpPr>
                <p:pic>
                  <p:nvPicPr>
                    <p:cNvPr id="16" name="Picture 26" descr="AreaMap.pn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5536" y="1844824"/>
                      <a:ext cx="5843812" cy="4536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Rectangle 31"/>
                    <p:cNvSpPr/>
                    <p:nvPr/>
                  </p:nvSpPr>
                  <p:spPr>
                    <a:xfrm>
                      <a:off x="395536" y="1844136"/>
                      <a:ext cx="5832966" cy="453719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grpSp>
              <p:sp>
                <p:nvSpPr>
                  <p:cNvPr id="14" name="Title 1"/>
                  <p:cNvSpPr txBox="1">
                    <a:spLocks/>
                  </p:cNvSpPr>
                  <p:nvPr/>
                </p:nvSpPr>
                <p:spPr bwMode="auto">
                  <a:xfrm>
                    <a:off x="3491421" y="5012868"/>
                    <a:ext cx="3168917" cy="1297021"/>
                  </a:xfrm>
                  <a:prstGeom prst="rect">
                    <a:avLst/>
                  </a:prstGeom>
                  <a:noFill/>
                  <a:ln w="9525">
                    <a:noFill/>
                    <a:miter lim="800000"/>
                    <a:headEnd/>
                    <a:tailEnd/>
                  </a:ln>
                </p:spPr>
                <p:txBody>
                  <a:bodyPr anchor="ctr">
                    <a:normAutofit/>
                  </a:bodyPr>
                  <a:lstStyle/>
                  <a:p>
                    <a:pPr algn="ctr" fontAlgn="auto">
                      <a:spcBef>
                        <a:spcPts val="0"/>
                      </a:spcBef>
                      <a:spcAft>
                        <a:spcPts val="0"/>
                      </a:spcAft>
                      <a:defRPr/>
                    </a:pPr>
                    <a:r>
                      <a:rPr lang="sl-SI" b="1" dirty="0">
                        <a:solidFill>
                          <a:prstClr val="white">
                            <a:lumMod val="75000"/>
                          </a:prstClr>
                        </a:solidFill>
                        <a:latin typeface="Trebuchet MS" pitchFamily="34" charset="0"/>
                      </a:rPr>
                      <a:t>Croatia</a:t>
                    </a:r>
                    <a:endParaRPr lang="sl-SI" dirty="0">
                      <a:solidFill>
                        <a:prstClr val="white">
                          <a:lumMod val="75000"/>
                        </a:prstClr>
                      </a:solidFill>
                      <a:latin typeface="Trebuchet MS" pitchFamily="34" charset="0"/>
                    </a:endParaRPr>
                  </a:p>
                </p:txBody>
              </p:sp>
              <p:sp>
                <p:nvSpPr>
                  <p:cNvPr id="15" name="Title 1"/>
                  <p:cNvSpPr txBox="1">
                    <a:spLocks/>
                  </p:cNvSpPr>
                  <p:nvPr/>
                </p:nvSpPr>
                <p:spPr bwMode="auto">
                  <a:xfrm>
                    <a:off x="755928" y="1556792"/>
                    <a:ext cx="3167329" cy="1295433"/>
                  </a:xfrm>
                  <a:prstGeom prst="rect">
                    <a:avLst/>
                  </a:prstGeom>
                  <a:noFill/>
                  <a:ln w="9525">
                    <a:noFill/>
                    <a:miter lim="800000"/>
                    <a:headEnd/>
                    <a:tailEnd/>
                  </a:ln>
                </p:spPr>
                <p:txBody>
                  <a:bodyPr anchor="ctr">
                    <a:normAutofit/>
                  </a:bodyPr>
                  <a:lstStyle/>
                  <a:p>
                    <a:pPr algn="ctr" fontAlgn="auto">
                      <a:spcBef>
                        <a:spcPts val="0"/>
                      </a:spcBef>
                      <a:spcAft>
                        <a:spcPts val="0"/>
                      </a:spcAft>
                      <a:defRPr/>
                    </a:pPr>
                    <a:r>
                      <a:rPr lang="sl-SI" b="1" dirty="0">
                        <a:solidFill>
                          <a:prstClr val="white">
                            <a:lumMod val="75000"/>
                          </a:prstClr>
                        </a:solidFill>
                        <a:latin typeface="Trebuchet MS" pitchFamily="34" charset="0"/>
                      </a:rPr>
                      <a:t>Italy</a:t>
                    </a:r>
                    <a:endParaRPr lang="sl-SI" dirty="0">
                      <a:solidFill>
                        <a:prstClr val="white">
                          <a:lumMod val="75000"/>
                        </a:prstClr>
                      </a:solidFill>
                      <a:latin typeface="Trebuchet MS" pitchFamily="34" charset="0"/>
                    </a:endParaRPr>
                  </a:p>
                </p:txBody>
              </p:sp>
            </p:grpSp>
            <p:sp>
              <p:nvSpPr>
                <p:cNvPr id="12" name="Title 1"/>
                <p:cNvSpPr txBox="1">
                  <a:spLocks/>
                </p:cNvSpPr>
                <p:nvPr/>
              </p:nvSpPr>
              <p:spPr bwMode="auto">
                <a:xfrm>
                  <a:off x="3958470" y="4073122"/>
                  <a:ext cx="3168650" cy="1296988"/>
                </a:xfrm>
                <a:prstGeom prst="rect">
                  <a:avLst/>
                </a:prstGeom>
                <a:noFill/>
                <a:ln w="9525">
                  <a:noFill/>
                  <a:miter lim="800000"/>
                  <a:headEnd/>
                  <a:tailEnd/>
                </a:ln>
              </p:spPr>
              <p:txBody>
                <a:bodyPr anchor="ctr">
                  <a:normAutofit/>
                </a:bodyPr>
                <a:lstStyle/>
                <a:p>
                  <a:pPr algn="ctr" fontAlgn="auto">
                    <a:spcBef>
                      <a:spcPts val="0"/>
                    </a:spcBef>
                    <a:spcAft>
                      <a:spcPts val="0"/>
                    </a:spcAft>
                    <a:defRPr/>
                  </a:pPr>
                  <a:r>
                    <a:rPr lang="sl-SI" b="1" dirty="0">
                      <a:solidFill>
                        <a:prstClr val="white">
                          <a:lumMod val="75000"/>
                        </a:prstClr>
                      </a:solidFill>
                      <a:latin typeface="Trebuchet MS" pitchFamily="34" charset="0"/>
                    </a:rPr>
                    <a:t>Slovenia</a:t>
                  </a:r>
                  <a:endParaRPr lang="sl-SI" dirty="0">
                    <a:solidFill>
                      <a:prstClr val="white">
                        <a:lumMod val="75000"/>
                      </a:prstClr>
                    </a:solidFill>
                    <a:latin typeface="Trebuchet MS" pitchFamily="34" charset="0"/>
                  </a:endParaRPr>
                </a:p>
              </p:txBody>
            </p:sp>
          </p:grpSp>
          <p:cxnSp>
            <p:nvCxnSpPr>
              <p:cNvPr id="9" name="Straight Connector 42"/>
              <p:cNvCxnSpPr/>
              <p:nvPr/>
            </p:nvCxnSpPr>
            <p:spPr bwMode="auto">
              <a:xfrm>
                <a:off x="179512" y="6164734"/>
                <a:ext cx="1511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itle 1"/>
              <p:cNvSpPr txBox="1">
                <a:spLocks/>
              </p:cNvSpPr>
              <p:nvPr/>
            </p:nvSpPr>
            <p:spPr bwMode="auto">
              <a:xfrm>
                <a:off x="466850" y="6093296"/>
                <a:ext cx="865187" cy="431800"/>
              </a:xfrm>
              <a:prstGeom prst="rect">
                <a:avLst/>
              </a:prstGeom>
              <a:noFill/>
              <a:ln w="9525">
                <a:noFill/>
                <a:miter lim="800000"/>
                <a:headEnd/>
                <a:tailEnd/>
              </a:ln>
            </p:spPr>
            <p:txBody>
              <a:bodyPr anchor="ctr">
                <a:normAutofit fontScale="40000" lnSpcReduction="20000"/>
              </a:bodyPr>
              <a:lstStyle/>
              <a:p>
                <a:pPr algn="ctr" fontAlgn="auto">
                  <a:spcBef>
                    <a:spcPts val="0"/>
                  </a:spcBef>
                  <a:spcAft>
                    <a:spcPts val="0"/>
                  </a:spcAft>
                  <a:defRPr/>
                </a:pPr>
                <a:r>
                  <a:rPr lang="sl-SI" sz="1200" b="1" dirty="0">
                    <a:solidFill>
                      <a:prstClr val="black"/>
                    </a:solidFill>
                    <a:latin typeface="Trebuchet MS" pitchFamily="34" charset="0"/>
                  </a:rPr>
                  <a:t>20 km</a:t>
                </a:r>
                <a:endParaRPr lang="sl-SI" sz="1200" dirty="0">
                  <a:solidFill>
                    <a:prstClr val="black"/>
                  </a:solidFill>
                  <a:latin typeface="Trebuchet MS" pitchFamily="34" charset="0"/>
                </a:endParaRPr>
              </a:p>
            </p:txBody>
          </p:sp>
        </p:grpSp>
        <p:sp>
          <p:nvSpPr>
            <p:cNvPr id="6" name="PoljeZBesedilom 5"/>
            <p:cNvSpPr txBox="1"/>
            <p:nvPr/>
          </p:nvSpPr>
          <p:spPr>
            <a:xfrm>
              <a:off x="107503" y="5013176"/>
              <a:ext cx="2419794" cy="1183050"/>
            </a:xfrm>
            <a:prstGeom prst="rect">
              <a:avLst/>
            </a:prstGeom>
            <a:noFill/>
          </p:spPr>
          <p:txBody>
            <a:bodyPr wrap="square" rtlCol="0">
              <a:spAutoFit/>
            </a:bodyPr>
            <a:lstStyle/>
            <a:p>
              <a:pPr fontAlgn="auto">
                <a:spcBef>
                  <a:spcPts val="0"/>
                </a:spcBef>
                <a:spcAft>
                  <a:spcPts val="0"/>
                </a:spcAft>
              </a:pPr>
              <a:r>
                <a:rPr lang="sl-SI" b="1" dirty="0">
                  <a:solidFill>
                    <a:prstClr val="white">
                      <a:lumMod val="95000"/>
                    </a:prstClr>
                  </a:solidFill>
                  <a:latin typeface="Book Antiqua" panose="02040602050305030304" pitchFamily="18" charset="0"/>
                </a:rPr>
                <a:t>Adriatic </a:t>
              </a:r>
              <a:r>
                <a:rPr lang="sl-SI" b="1" dirty="0" err="1">
                  <a:solidFill>
                    <a:prstClr val="white">
                      <a:lumMod val="95000"/>
                    </a:prstClr>
                  </a:solidFill>
                  <a:latin typeface="Book Antiqua" panose="02040602050305030304" pitchFamily="18" charset="0"/>
                </a:rPr>
                <a:t>Sea</a:t>
              </a:r>
              <a:endParaRPr lang="sl-SI" b="1" dirty="0">
                <a:solidFill>
                  <a:prstClr val="white">
                    <a:lumMod val="95000"/>
                  </a:prstClr>
                </a:solidFill>
                <a:latin typeface="Book Antiqua" panose="02040602050305030304" pitchFamily="18" charset="0"/>
              </a:endParaRPr>
            </a:p>
          </p:txBody>
        </p:sp>
        <p:sp>
          <p:nvSpPr>
            <p:cNvPr id="7" name="PoljeZBesedilom 6"/>
            <p:cNvSpPr txBox="1"/>
            <p:nvPr/>
          </p:nvSpPr>
          <p:spPr>
            <a:xfrm>
              <a:off x="2411760" y="3067655"/>
              <a:ext cx="2016225" cy="262338"/>
            </a:xfrm>
            <a:prstGeom prst="rect">
              <a:avLst/>
            </a:prstGeom>
            <a:noFill/>
          </p:spPr>
          <p:txBody>
            <a:bodyPr wrap="square" rtlCol="0">
              <a:spAutoFit/>
            </a:bodyPr>
            <a:lstStyle/>
            <a:p>
              <a:pPr fontAlgn="auto">
                <a:spcBef>
                  <a:spcPts val="0"/>
                </a:spcBef>
                <a:spcAft>
                  <a:spcPts val="0"/>
                </a:spcAft>
              </a:pPr>
              <a:r>
                <a:rPr lang="sl-SI" sz="1400" b="1" dirty="0" err="1">
                  <a:solidFill>
                    <a:prstClr val="white">
                      <a:lumMod val="95000"/>
                    </a:prstClr>
                  </a:solidFill>
                  <a:latin typeface="Book Antiqua" panose="02040602050305030304" pitchFamily="18" charset="0"/>
                </a:rPr>
                <a:t>Gulf</a:t>
              </a:r>
              <a:r>
                <a:rPr lang="sl-SI" sz="1400" b="1" dirty="0">
                  <a:solidFill>
                    <a:prstClr val="white">
                      <a:lumMod val="95000"/>
                    </a:prstClr>
                  </a:solidFill>
                  <a:latin typeface="Book Antiqua" panose="02040602050305030304" pitchFamily="18" charset="0"/>
                </a:rPr>
                <a:t> </a:t>
              </a:r>
              <a:r>
                <a:rPr lang="sl-SI" sz="1400" b="1" dirty="0" err="1">
                  <a:solidFill>
                    <a:prstClr val="white">
                      <a:lumMod val="95000"/>
                    </a:prstClr>
                  </a:solidFill>
                  <a:latin typeface="Book Antiqua" panose="02040602050305030304" pitchFamily="18" charset="0"/>
                </a:rPr>
                <a:t>of</a:t>
              </a:r>
              <a:r>
                <a:rPr lang="sl-SI" sz="1400" b="1" dirty="0">
                  <a:solidFill>
                    <a:prstClr val="white">
                      <a:lumMod val="95000"/>
                    </a:prstClr>
                  </a:solidFill>
                  <a:latin typeface="Book Antiqua" panose="02040602050305030304" pitchFamily="18" charset="0"/>
                </a:rPr>
                <a:t> </a:t>
              </a:r>
              <a:r>
                <a:rPr lang="sl-SI" sz="1400" b="1" dirty="0" err="1">
                  <a:solidFill>
                    <a:prstClr val="white">
                      <a:lumMod val="95000"/>
                    </a:prstClr>
                  </a:solidFill>
                  <a:latin typeface="Book Antiqua" panose="02040602050305030304" pitchFamily="18" charset="0"/>
                </a:rPr>
                <a:t>Trieste</a:t>
              </a:r>
              <a:endParaRPr lang="sl-SI" sz="1400" b="1" dirty="0">
                <a:solidFill>
                  <a:prstClr val="white">
                    <a:lumMod val="95000"/>
                  </a:prstClr>
                </a:solidFill>
                <a:latin typeface="Book Antiqua" panose="02040602050305030304" pitchFamily="18" charset="0"/>
              </a:endParaRPr>
            </a:p>
          </p:txBody>
        </p:sp>
      </p:grpSp>
      <p:sp>
        <p:nvSpPr>
          <p:cNvPr id="18" name="Elipsa 17"/>
          <p:cNvSpPr/>
          <p:nvPr/>
        </p:nvSpPr>
        <p:spPr>
          <a:xfrm rot="19104346">
            <a:off x="7640525" y="5228670"/>
            <a:ext cx="913704" cy="365779"/>
          </a:xfrm>
          <a:prstGeom prst="ellipse">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PoljeZBesedilom 18"/>
          <p:cNvSpPr txBox="1"/>
          <p:nvPr/>
        </p:nvSpPr>
        <p:spPr>
          <a:xfrm>
            <a:off x="467544" y="5851618"/>
            <a:ext cx="1872208" cy="646331"/>
          </a:xfrm>
          <a:prstGeom prst="rect">
            <a:avLst/>
          </a:prstGeom>
          <a:noFill/>
        </p:spPr>
        <p:txBody>
          <a:bodyPr wrap="square" rtlCol="0">
            <a:spAutoFit/>
          </a:bodyPr>
          <a:lstStyle/>
          <a:p>
            <a:r>
              <a:rPr lang="sl-SI" b="1" dirty="0" err="1" smtClean="0">
                <a:solidFill>
                  <a:srgbClr val="C00000"/>
                </a:solidFill>
              </a:rPr>
              <a:t>Protected</a:t>
            </a:r>
            <a:r>
              <a:rPr lang="sl-SI" b="1" dirty="0" smtClean="0">
                <a:solidFill>
                  <a:srgbClr val="C00000"/>
                </a:solidFill>
              </a:rPr>
              <a:t> Area</a:t>
            </a:r>
          </a:p>
          <a:p>
            <a:r>
              <a:rPr lang="sl-SI" dirty="0" smtClean="0">
                <a:solidFill>
                  <a:srgbClr val="00B050"/>
                </a:solidFill>
              </a:rPr>
              <a:t>Natura 2000</a:t>
            </a:r>
            <a:endParaRPr lang="en-US" dirty="0">
              <a:solidFill>
                <a:srgbClr val="00B050"/>
              </a:solidFill>
            </a:endParaRPr>
          </a:p>
        </p:txBody>
      </p:sp>
      <p:sp>
        <p:nvSpPr>
          <p:cNvPr id="24" name="PoljeZBesedilom 23"/>
          <p:cNvSpPr txBox="1"/>
          <p:nvPr/>
        </p:nvSpPr>
        <p:spPr>
          <a:xfrm>
            <a:off x="467544" y="2060848"/>
            <a:ext cx="4032448" cy="369332"/>
          </a:xfrm>
          <a:prstGeom prst="rect">
            <a:avLst/>
          </a:prstGeom>
          <a:noFill/>
        </p:spPr>
        <p:txBody>
          <a:bodyPr wrap="square" rtlCol="0">
            <a:spAutoFit/>
          </a:bodyPr>
          <a:lstStyle/>
          <a:p>
            <a:r>
              <a:rPr lang="sl-SI" dirty="0" smtClean="0"/>
              <a:t>Open </a:t>
            </a:r>
            <a:r>
              <a:rPr lang="sl-SI" dirty="0" err="1" smtClean="0"/>
              <a:t>water</a:t>
            </a:r>
            <a:r>
              <a:rPr lang="en-GB" dirty="0" smtClean="0"/>
              <a:t> habitats</a:t>
            </a:r>
            <a:r>
              <a:rPr lang="sl-SI" dirty="0" smtClean="0"/>
              <a:t> </a:t>
            </a:r>
            <a:r>
              <a:rPr lang="sl-SI" dirty="0" err="1" smtClean="0"/>
              <a:t>and</a:t>
            </a:r>
            <a:r>
              <a:rPr lang="sl-SI" dirty="0" smtClean="0"/>
              <a:t> </a:t>
            </a:r>
            <a:r>
              <a:rPr lang="sl-SI" dirty="0" err="1" smtClean="0"/>
              <a:t>species</a:t>
            </a:r>
            <a:r>
              <a:rPr lang="sl-SI" dirty="0" smtClean="0"/>
              <a:t> ?</a:t>
            </a:r>
            <a:endParaRPr lang="en-GB" dirty="0"/>
          </a:p>
        </p:txBody>
      </p:sp>
      <p:pic>
        <p:nvPicPr>
          <p:cNvPr id="25" name="Immagine 1"/>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0" y="-27384"/>
            <a:ext cx="9144000" cy="1602000"/>
          </a:xfrm>
          <a:prstGeom prst="rect">
            <a:avLst/>
          </a:prstGeom>
        </p:spPr>
      </p:pic>
    </p:spTree>
    <p:extLst>
      <p:ext uri="{BB962C8B-B14F-4D97-AF65-F5344CB8AC3E}">
        <p14:creationId xmlns:p14="http://schemas.microsoft.com/office/powerpoint/2010/main" val="350868294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Slika 1">
            <a:extLst>
              <a:ext uri="{FF2B5EF4-FFF2-40B4-BE49-F238E27FC236}">
                <a16:creationId xmlns="" xmlns:a16="http://schemas.microsoft.com/office/drawing/2014/main" id="{9B028A7A-1D34-42AF-9889-7F74EBFB1C7D}"/>
              </a:ext>
            </a:extLst>
          </p:cNvPr>
          <p:cNvPicPr>
            <a:picLocks noChangeAspect="1"/>
          </p:cNvPicPr>
          <p:nvPr/>
        </p:nvPicPr>
        <p:blipFill rotWithShape="1">
          <a:blip r:embed="rId3"/>
          <a:srcRect l="24801" t="16401" r="20863" b="13601"/>
          <a:stretch/>
        </p:blipFill>
        <p:spPr>
          <a:xfrm>
            <a:off x="263548" y="1314798"/>
            <a:ext cx="7353457" cy="5328592"/>
          </a:xfrm>
          <a:prstGeom prst="rect">
            <a:avLst/>
          </a:prstGeom>
        </p:spPr>
      </p:pic>
      <p:grpSp>
        <p:nvGrpSpPr>
          <p:cNvPr id="4" name="Skupina 3"/>
          <p:cNvGrpSpPr/>
          <p:nvPr/>
        </p:nvGrpSpPr>
        <p:grpSpPr>
          <a:xfrm>
            <a:off x="6368385" y="3979094"/>
            <a:ext cx="3024336" cy="2635702"/>
            <a:chOff x="-251991" y="1700808"/>
            <a:chExt cx="6731832" cy="4824412"/>
          </a:xfrm>
        </p:grpSpPr>
        <p:grpSp>
          <p:nvGrpSpPr>
            <p:cNvPr id="5" name="Skupina 4"/>
            <p:cNvGrpSpPr/>
            <p:nvPr/>
          </p:nvGrpSpPr>
          <p:grpSpPr>
            <a:xfrm>
              <a:off x="-251991" y="1700808"/>
              <a:ext cx="6731832" cy="4824412"/>
              <a:chOff x="-251991" y="1700808"/>
              <a:chExt cx="6731832" cy="4824412"/>
            </a:xfrm>
          </p:grpSpPr>
          <p:grpSp>
            <p:nvGrpSpPr>
              <p:cNvPr id="8" name="Skupina 7"/>
              <p:cNvGrpSpPr/>
              <p:nvPr/>
            </p:nvGrpSpPr>
            <p:grpSpPr>
              <a:xfrm>
                <a:off x="-251991" y="1700808"/>
                <a:ext cx="6731832" cy="4824412"/>
                <a:chOff x="395288" y="1773238"/>
                <a:chExt cx="6731832" cy="4824412"/>
              </a:xfrm>
            </p:grpSpPr>
            <p:grpSp>
              <p:nvGrpSpPr>
                <p:cNvPr id="11" name="Group 38"/>
                <p:cNvGrpSpPr>
                  <a:grpSpLocks/>
                </p:cNvGrpSpPr>
                <p:nvPr/>
              </p:nvGrpSpPr>
              <p:grpSpPr bwMode="auto">
                <a:xfrm>
                  <a:off x="395288" y="1773238"/>
                  <a:ext cx="6264275" cy="4824412"/>
                  <a:chOff x="395536" y="1556792"/>
                  <a:chExt cx="6264802" cy="4824536"/>
                </a:xfrm>
              </p:grpSpPr>
              <p:grpSp>
                <p:nvGrpSpPr>
                  <p:cNvPr id="13" name="Group 35"/>
                  <p:cNvGrpSpPr>
                    <a:grpSpLocks/>
                  </p:cNvGrpSpPr>
                  <p:nvPr/>
                </p:nvGrpSpPr>
                <p:grpSpPr bwMode="auto">
                  <a:xfrm>
                    <a:off x="395536" y="1844136"/>
                    <a:ext cx="5843812" cy="4537192"/>
                    <a:chOff x="395536" y="1844136"/>
                    <a:chExt cx="5843812" cy="4537192"/>
                  </a:xfrm>
                </p:grpSpPr>
                <p:pic>
                  <p:nvPicPr>
                    <p:cNvPr id="16" name="Picture 26" descr="AreaMap.pn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5536" y="1844824"/>
                      <a:ext cx="5843812" cy="4536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Rectangle 31"/>
                    <p:cNvSpPr/>
                    <p:nvPr/>
                  </p:nvSpPr>
                  <p:spPr>
                    <a:xfrm>
                      <a:off x="395536" y="1844136"/>
                      <a:ext cx="5832966" cy="453719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grpSp>
              <p:sp>
                <p:nvSpPr>
                  <p:cNvPr id="14" name="Title 1"/>
                  <p:cNvSpPr txBox="1">
                    <a:spLocks/>
                  </p:cNvSpPr>
                  <p:nvPr/>
                </p:nvSpPr>
                <p:spPr bwMode="auto">
                  <a:xfrm>
                    <a:off x="3491421" y="5012868"/>
                    <a:ext cx="3168917" cy="1297021"/>
                  </a:xfrm>
                  <a:prstGeom prst="rect">
                    <a:avLst/>
                  </a:prstGeom>
                  <a:noFill/>
                  <a:ln w="9525">
                    <a:noFill/>
                    <a:miter lim="800000"/>
                    <a:headEnd/>
                    <a:tailEnd/>
                  </a:ln>
                </p:spPr>
                <p:txBody>
                  <a:bodyPr anchor="ctr">
                    <a:normAutofit/>
                  </a:bodyPr>
                  <a:lstStyle/>
                  <a:p>
                    <a:pPr algn="ctr" fontAlgn="auto">
                      <a:spcBef>
                        <a:spcPts val="0"/>
                      </a:spcBef>
                      <a:spcAft>
                        <a:spcPts val="0"/>
                      </a:spcAft>
                      <a:defRPr/>
                    </a:pPr>
                    <a:r>
                      <a:rPr lang="sl-SI" b="1" dirty="0">
                        <a:solidFill>
                          <a:prstClr val="white">
                            <a:lumMod val="75000"/>
                          </a:prstClr>
                        </a:solidFill>
                        <a:latin typeface="Trebuchet MS" pitchFamily="34" charset="0"/>
                      </a:rPr>
                      <a:t>Croatia</a:t>
                    </a:r>
                    <a:endParaRPr lang="sl-SI" dirty="0">
                      <a:solidFill>
                        <a:prstClr val="white">
                          <a:lumMod val="75000"/>
                        </a:prstClr>
                      </a:solidFill>
                      <a:latin typeface="Trebuchet MS" pitchFamily="34" charset="0"/>
                    </a:endParaRPr>
                  </a:p>
                </p:txBody>
              </p:sp>
              <p:sp>
                <p:nvSpPr>
                  <p:cNvPr id="15" name="Title 1"/>
                  <p:cNvSpPr txBox="1">
                    <a:spLocks/>
                  </p:cNvSpPr>
                  <p:nvPr/>
                </p:nvSpPr>
                <p:spPr bwMode="auto">
                  <a:xfrm>
                    <a:off x="755928" y="1556792"/>
                    <a:ext cx="3167329" cy="1295433"/>
                  </a:xfrm>
                  <a:prstGeom prst="rect">
                    <a:avLst/>
                  </a:prstGeom>
                  <a:noFill/>
                  <a:ln w="9525">
                    <a:noFill/>
                    <a:miter lim="800000"/>
                    <a:headEnd/>
                    <a:tailEnd/>
                  </a:ln>
                </p:spPr>
                <p:txBody>
                  <a:bodyPr anchor="ctr">
                    <a:normAutofit/>
                  </a:bodyPr>
                  <a:lstStyle/>
                  <a:p>
                    <a:pPr algn="ctr" fontAlgn="auto">
                      <a:spcBef>
                        <a:spcPts val="0"/>
                      </a:spcBef>
                      <a:spcAft>
                        <a:spcPts val="0"/>
                      </a:spcAft>
                      <a:defRPr/>
                    </a:pPr>
                    <a:r>
                      <a:rPr lang="sl-SI" b="1" dirty="0">
                        <a:solidFill>
                          <a:prstClr val="white">
                            <a:lumMod val="75000"/>
                          </a:prstClr>
                        </a:solidFill>
                        <a:latin typeface="Trebuchet MS" pitchFamily="34" charset="0"/>
                      </a:rPr>
                      <a:t>Italy</a:t>
                    </a:r>
                    <a:endParaRPr lang="sl-SI" dirty="0">
                      <a:solidFill>
                        <a:prstClr val="white">
                          <a:lumMod val="75000"/>
                        </a:prstClr>
                      </a:solidFill>
                      <a:latin typeface="Trebuchet MS" pitchFamily="34" charset="0"/>
                    </a:endParaRPr>
                  </a:p>
                </p:txBody>
              </p:sp>
            </p:grpSp>
            <p:sp>
              <p:nvSpPr>
                <p:cNvPr id="12" name="Title 1"/>
                <p:cNvSpPr txBox="1">
                  <a:spLocks/>
                </p:cNvSpPr>
                <p:nvPr/>
              </p:nvSpPr>
              <p:spPr bwMode="auto">
                <a:xfrm>
                  <a:off x="3958470" y="4073122"/>
                  <a:ext cx="3168650" cy="1296988"/>
                </a:xfrm>
                <a:prstGeom prst="rect">
                  <a:avLst/>
                </a:prstGeom>
                <a:noFill/>
                <a:ln w="9525">
                  <a:noFill/>
                  <a:miter lim="800000"/>
                  <a:headEnd/>
                  <a:tailEnd/>
                </a:ln>
              </p:spPr>
              <p:txBody>
                <a:bodyPr anchor="ctr">
                  <a:normAutofit/>
                </a:bodyPr>
                <a:lstStyle/>
                <a:p>
                  <a:pPr algn="ctr" fontAlgn="auto">
                    <a:spcBef>
                      <a:spcPts val="0"/>
                    </a:spcBef>
                    <a:spcAft>
                      <a:spcPts val="0"/>
                    </a:spcAft>
                    <a:defRPr/>
                  </a:pPr>
                  <a:r>
                    <a:rPr lang="sl-SI" b="1" dirty="0">
                      <a:solidFill>
                        <a:prstClr val="white">
                          <a:lumMod val="75000"/>
                        </a:prstClr>
                      </a:solidFill>
                      <a:latin typeface="Trebuchet MS" pitchFamily="34" charset="0"/>
                    </a:rPr>
                    <a:t>Slovenia</a:t>
                  </a:r>
                  <a:endParaRPr lang="sl-SI" dirty="0">
                    <a:solidFill>
                      <a:prstClr val="white">
                        <a:lumMod val="75000"/>
                      </a:prstClr>
                    </a:solidFill>
                    <a:latin typeface="Trebuchet MS" pitchFamily="34" charset="0"/>
                  </a:endParaRPr>
                </a:p>
              </p:txBody>
            </p:sp>
          </p:grpSp>
          <p:cxnSp>
            <p:nvCxnSpPr>
              <p:cNvPr id="9" name="Straight Connector 42"/>
              <p:cNvCxnSpPr/>
              <p:nvPr/>
            </p:nvCxnSpPr>
            <p:spPr bwMode="auto">
              <a:xfrm>
                <a:off x="179512" y="6164734"/>
                <a:ext cx="1511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itle 1"/>
              <p:cNvSpPr txBox="1">
                <a:spLocks/>
              </p:cNvSpPr>
              <p:nvPr/>
            </p:nvSpPr>
            <p:spPr bwMode="auto">
              <a:xfrm>
                <a:off x="466850" y="6093296"/>
                <a:ext cx="865187" cy="431800"/>
              </a:xfrm>
              <a:prstGeom prst="rect">
                <a:avLst/>
              </a:prstGeom>
              <a:noFill/>
              <a:ln w="9525">
                <a:noFill/>
                <a:miter lim="800000"/>
                <a:headEnd/>
                <a:tailEnd/>
              </a:ln>
            </p:spPr>
            <p:txBody>
              <a:bodyPr anchor="ctr">
                <a:normAutofit fontScale="40000" lnSpcReduction="20000"/>
              </a:bodyPr>
              <a:lstStyle/>
              <a:p>
                <a:pPr algn="ctr" fontAlgn="auto">
                  <a:spcBef>
                    <a:spcPts val="0"/>
                  </a:spcBef>
                  <a:spcAft>
                    <a:spcPts val="0"/>
                  </a:spcAft>
                  <a:defRPr/>
                </a:pPr>
                <a:r>
                  <a:rPr lang="sl-SI" sz="1200" b="1" dirty="0">
                    <a:solidFill>
                      <a:prstClr val="black"/>
                    </a:solidFill>
                    <a:latin typeface="Trebuchet MS" pitchFamily="34" charset="0"/>
                  </a:rPr>
                  <a:t>20 km</a:t>
                </a:r>
                <a:endParaRPr lang="sl-SI" sz="1200" dirty="0">
                  <a:solidFill>
                    <a:prstClr val="black"/>
                  </a:solidFill>
                  <a:latin typeface="Trebuchet MS" pitchFamily="34" charset="0"/>
                </a:endParaRPr>
              </a:p>
            </p:txBody>
          </p:sp>
        </p:grpSp>
        <p:sp>
          <p:nvSpPr>
            <p:cNvPr id="6" name="PoljeZBesedilom 5"/>
            <p:cNvSpPr txBox="1"/>
            <p:nvPr/>
          </p:nvSpPr>
          <p:spPr>
            <a:xfrm>
              <a:off x="107503" y="5013176"/>
              <a:ext cx="2419794" cy="1183050"/>
            </a:xfrm>
            <a:prstGeom prst="rect">
              <a:avLst/>
            </a:prstGeom>
            <a:noFill/>
          </p:spPr>
          <p:txBody>
            <a:bodyPr wrap="square" rtlCol="0">
              <a:spAutoFit/>
            </a:bodyPr>
            <a:lstStyle/>
            <a:p>
              <a:pPr fontAlgn="auto">
                <a:spcBef>
                  <a:spcPts val="0"/>
                </a:spcBef>
                <a:spcAft>
                  <a:spcPts val="0"/>
                </a:spcAft>
              </a:pPr>
              <a:r>
                <a:rPr lang="sl-SI" b="1" dirty="0">
                  <a:solidFill>
                    <a:prstClr val="white">
                      <a:lumMod val="95000"/>
                    </a:prstClr>
                  </a:solidFill>
                  <a:latin typeface="Book Antiqua" panose="02040602050305030304" pitchFamily="18" charset="0"/>
                </a:rPr>
                <a:t>Adriatic </a:t>
              </a:r>
              <a:r>
                <a:rPr lang="sl-SI" b="1" dirty="0" err="1">
                  <a:solidFill>
                    <a:prstClr val="white">
                      <a:lumMod val="95000"/>
                    </a:prstClr>
                  </a:solidFill>
                  <a:latin typeface="Book Antiqua" panose="02040602050305030304" pitchFamily="18" charset="0"/>
                </a:rPr>
                <a:t>Sea</a:t>
              </a:r>
              <a:endParaRPr lang="sl-SI" b="1" dirty="0">
                <a:solidFill>
                  <a:prstClr val="white">
                    <a:lumMod val="95000"/>
                  </a:prstClr>
                </a:solidFill>
                <a:latin typeface="Book Antiqua" panose="02040602050305030304" pitchFamily="18" charset="0"/>
              </a:endParaRPr>
            </a:p>
          </p:txBody>
        </p:sp>
        <p:sp>
          <p:nvSpPr>
            <p:cNvPr id="7" name="PoljeZBesedilom 6"/>
            <p:cNvSpPr txBox="1"/>
            <p:nvPr/>
          </p:nvSpPr>
          <p:spPr>
            <a:xfrm>
              <a:off x="2411760" y="3067655"/>
              <a:ext cx="2016225" cy="262338"/>
            </a:xfrm>
            <a:prstGeom prst="rect">
              <a:avLst/>
            </a:prstGeom>
            <a:noFill/>
          </p:spPr>
          <p:txBody>
            <a:bodyPr wrap="square" rtlCol="0">
              <a:spAutoFit/>
            </a:bodyPr>
            <a:lstStyle/>
            <a:p>
              <a:pPr fontAlgn="auto">
                <a:spcBef>
                  <a:spcPts val="0"/>
                </a:spcBef>
                <a:spcAft>
                  <a:spcPts val="0"/>
                </a:spcAft>
              </a:pPr>
              <a:r>
                <a:rPr lang="sl-SI" sz="1400" b="1" dirty="0" err="1">
                  <a:solidFill>
                    <a:prstClr val="white">
                      <a:lumMod val="95000"/>
                    </a:prstClr>
                  </a:solidFill>
                  <a:latin typeface="Book Antiqua" panose="02040602050305030304" pitchFamily="18" charset="0"/>
                </a:rPr>
                <a:t>Gulf</a:t>
              </a:r>
              <a:r>
                <a:rPr lang="sl-SI" sz="1400" b="1" dirty="0">
                  <a:solidFill>
                    <a:prstClr val="white">
                      <a:lumMod val="95000"/>
                    </a:prstClr>
                  </a:solidFill>
                  <a:latin typeface="Book Antiqua" panose="02040602050305030304" pitchFamily="18" charset="0"/>
                </a:rPr>
                <a:t> </a:t>
              </a:r>
              <a:r>
                <a:rPr lang="sl-SI" sz="1400" b="1" dirty="0" err="1">
                  <a:solidFill>
                    <a:prstClr val="white">
                      <a:lumMod val="95000"/>
                    </a:prstClr>
                  </a:solidFill>
                  <a:latin typeface="Book Antiqua" panose="02040602050305030304" pitchFamily="18" charset="0"/>
                </a:rPr>
                <a:t>of</a:t>
              </a:r>
              <a:r>
                <a:rPr lang="sl-SI" sz="1400" b="1" dirty="0">
                  <a:solidFill>
                    <a:prstClr val="white">
                      <a:lumMod val="95000"/>
                    </a:prstClr>
                  </a:solidFill>
                  <a:latin typeface="Book Antiqua" panose="02040602050305030304" pitchFamily="18" charset="0"/>
                </a:rPr>
                <a:t> </a:t>
              </a:r>
              <a:r>
                <a:rPr lang="sl-SI" sz="1400" b="1" dirty="0" err="1">
                  <a:solidFill>
                    <a:prstClr val="white">
                      <a:lumMod val="95000"/>
                    </a:prstClr>
                  </a:solidFill>
                  <a:latin typeface="Book Antiqua" panose="02040602050305030304" pitchFamily="18" charset="0"/>
                </a:rPr>
                <a:t>Trieste</a:t>
              </a:r>
              <a:endParaRPr lang="sl-SI" sz="1400" b="1" dirty="0">
                <a:solidFill>
                  <a:prstClr val="white">
                    <a:lumMod val="95000"/>
                  </a:prstClr>
                </a:solidFill>
                <a:latin typeface="Book Antiqua" panose="02040602050305030304" pitchFamily="18" charset="0"/>
              </a:endParaRPr>
            </a:p>
          </p:txBody>
        </p:sp>
      </p:grpSp>
      <p:sp>
        <p:nvSpPr>
          <p:cNvPr id="18" name="Elipsa 17"/>
          <p:cNvSpPr/>
          <p:nvPr/>
        </p:nvSpPr>
        <p:spPr>
          <a:xfrm rot="19104346">
            <a:off x="7640525" y="5228670"/>
            <a:ext cx="913704" cy="365779"/>
          </a:xfrm>
          <a:prstGeom prst="ellipse">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PoljeZBesedilom 18"/>
          <p:cNvSpPr txBox="1"/>
          <p:nvPr/>
        </p:nvSpPr>
        <p:spPr>
          <a:xfrm>
            <a:off x="467544" y="5851618"/>
            <a:ext cx="1872208" cy="646331"/>
          </a:xfrm>
          <a:prstGeom prst="rect">
            <a:avLst/>
          </a:prstGeom>
          <a:noFill/>
        </p:spPr>
        <p:txBody>
          <a:bodyPr wrap="square" rtlCol="0">
            <a:spAutoFit/>
          </a:bodyPr>
          <a:lstStyle/>
          <a:p>
            <a:r>
              <a:rPr lang="sl-SI" b="1" dirty="0" err="1" smtClean="0">
                <a:solidFill>
                  <a:srgbClr val="C00000"/>
                </a:solidFill>
              </a:rPr>
              <a:t>Protected</a:t>
            </a:r>
            <a:r>
              <a:rPr lang="sl-SI" b="1" dirty="0" smtClean="0">
                <a:solidFill>
                  <a:srgbClr val="C00000"/>
                </a:solidFill>
              </a:rPr>
              <a:t> Area</a:t>
            </a:r>
          </a:p>
          <a:p>
            <a:r>
              <a:rPr lang="sl-SI" dirty="0" smtClean="0">
                <a:solidFill>
                  <a:srgbClr val="00B050"/>
                </a:solidFill>
              </a:rPr>
              <a:t>Natura 2000</a:t>
            </a:r>
            <a:endParaRPr lang="en-US" dirty="0">
              <a:solidFill>
                <a:srgbClr val="00B050"/>
              </a:solidFill>
            </a:endParaRPr>
          </a:p>
        </p:txBody>
      </p:sp>
      <p:sp>
        <p:nvSpPr>
          <p:cNvPr id="24" name="PoljeZBesedilom 23"/>
          <p:cNvSpPr txBox="1"/>
          <p:nvPr/>
        </p:nvSpPr>
        <p:spPr>
          <a:xfrm>
            <a:off x="467544" y="2060848"/>
            <a:ext cx="4032448" cy="369332"/>
          </a:xfrm>
          <a:prstGeom prst="rect">
            <a:avLst/>
          </a:prstGeom>
          <a:noFill/>
        </p:spPr>
        <p:txBody>
          <a:bodyPr wrap="square" rtlCol="0">
            <a:spAutoFit/>
          </a:bodyPr>
          <a:lstStyle/>
          <a:p>
            <a:r>
              <a:rPr lang="en-GB" dirty="0"/>
              <a:t>Expansion of a </a:t>
            </a:r>
            <a:r>
              <a:rPr lang="en-GB" dirty="0" smtClean="0"/>
              <a:t>PA</a:t>
            </a:r>
            <a:r>
              <a:rPr lang="sl-SI" dirty="0" smtClean="0"/>
              <a:t> in 2018!</a:t>
            </a:r>
            <a:endParaRPr lang="sl-SI" dirty="0"/>
          </a:p>
        </p:txBody>
      </p:sp>
      <p:sp>
        <p:nvSpPr>
          <p:cNvPr id="20" name="Elipsa 19"/>
          <p:cNvSpPr/>
          <p:nvPr/>
        </p:nvSpPr>
        <p:spPr>
          <a:xfrm>
            <a:off x="5394854" y="1942194"/>
            <a:ext cx="663644" cy="504056"/>
          </a:xfrm>
          <a:prstGeom prst="ellipse">
            <a:avLst/>
          </a:prstGeom>
          <a:noFill/>
          <a:ln w="41275">
            <a:solidFill>
              <a:srgbClr val="00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PoljeZBesedilom 20"/>
          <p:cNvSpPr txBox="1"/>
          <p:nvPr/>
        </p:nvSpPr>
        <p:spPr>
          <a:xfrm>
            <a:off x="1547664" y="2430180"/>
            <a:ext cx="3495018" cy="369332"/>
          </a:xfrm>
          <a:prstGeom prst="rect">
            <a:avLst/>
          </a:prstGeom>
          <a:noFill/>
        </p:spPr>
        <p:txBody>
          <a:bodyPr wrap="square" rtlCol="0">
            <a:spAutoFit/>
          </a:bodyPr>
          <a:lstStyle/>
          <a:p>
            <a:r>
              <a:rPr lang="sl-SI" dirty="0" smtClean="0"/>
              <a:t>Debeli rtič Marine </a:t>
            </a:r>
            <a:r>
              <a:rPr lang="sl-SI" dirty="0" err="1" smtClean="0"/>
              <a:t>Protected</a:t>
            </a:r>
            <a:r>
              <a:rPr lang="sl-SI" dirty="0" smtClean="0"/>
              <a:t> </a:t>
            </a:r>
            <a:r>
              <a:rPr lang="sl-SI" dirty="0"/>
              <a:t>Area </a:t>
            </a:r>
            <a:endParaRPr lang="en-US" dirty="0"/>
          </a:p>
        </p:txBody>
      </p:sp>
      <p:pic>
        <p:nvPicPr>
          <p:cNvPr id="23" name="Immagine 1"/>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0" y="-27384"/>
            <a:ext cx="9144000" cy="1602000"/>
          </a:xfrm>
          <a:prstGeom prst="rect">
            <a:avLst/>
          </a:prstGeom>
        </p:spPr>
      </p:pic>
    </p:spTree>
    <p:extLst>
      <p:ext uri="{BB962C8B-B14F-4D97-AF65-F5344CB8AC3E}">
        <p14:creationId xmlns:p14="http://schemas.microsoft.com/office/powerpoint/2010/main" val="64212305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ravokotnik 4"/>
          <p:cNvSpPr/>
          <p:nvPr/>
        </p:nvSpPr>
        <p:spPr>
          <a:xfrm>
            <a:off x="232434" y="1720762"/>
            <a:ext cx="8424936" cy="369332"/>
          </a:xfrm>
          <a:prstGeom prst="rect">
            <a:avLst/>
          </a:prstGeom>
        </p:spPr>
        <p:txBody>
          <a:bodyPr wrap="square">
            <a:spAutoFit/>
          </a:bodyPr>
          <a:lstStyle/>
          <a:p>
            <a:r>
              <a:rPr lang="en-GB" dirty="0"/>
              <a:t>THE SLOVENIAN </a:t>
            </a:r>
            <a:r>
              <a:rPr lang="en-GB" dirty="0" smtClean="0"/>
              <a:t>EXPERIENCE</a:t>
            </a:r>
            <a:r>
              <a:rPr lang="sl-SI" dirty="0" smtClean="0"/>
              <a:t> </a:t>
            </a:r>
            <a:r>
              <a:rPr lang="en-GB" dirty="0" smtClean="0"/>
              <a:t>PARTICIPATING </a:t>
            </a:r>
            <a:r>
              <a:rPr lang="en-GB" dirty="0"/>
              <a:t>IN MARINE PROTECTED AREA NETWORKS</a:t>
            </a:r>
            <a:endParaRPr lang="en-US" dirty="0"/>
          </a:p>
        </p:txBody>
      </p:sp>
      <p:pic>
        <p:nvPicPr>
          <p:cNvPr id="7" name="Immagine 1"/>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27384"/>
            <a:ext cx="9144000" cy="1602000"/>
          </a:xfrm>
          <a:prstGeom prst="rect">
            <a:avLst/>
          </a:prstGeom>
        </p:spPr>
      </p:pic>
    </p:spTree>
    <p:extLst>
      <p:ext uri="{BB962C8B-B14F-4D97-AF65-F5344CB8AC3E}">
        <p14:creationId xmlns:p14="http://schemas.microsoft.com/office/powerpoint/2010/main" val="271013268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Slika 1">
            <a:extLst>
              <a:ext uri="{FF2B5EF4-FFF2-40B4-BE49-F238E27FC236}">
                <a16:creationId xmlns="" xmlns:a16="http://schemas.microsoft.com/office/drawing/2014/main" id="{8E222BAC-4646-47E0-A205-84519EB5C443}"/>
              </a:ext>
            </a:extLst>
          </p:cNvPr>
          <p:cNvPicPr>
            <a:picLocks noChangeAspect="1"/>
          </p:cNvPicPr>
          <p:nvPr/>
        </p:nvPicPr>
        <p:blipFill>
          <a:blip r:embed="rId2"/>
          <a:stretch>
            <a:fillRect/>
          </a:stretch>
        </p:blipFill>
        <p:spPr>
          <a:xfrm>
            <a:off x="179512" y="1769394"/>
            <a:ext cx="3810000" cy="3810000"/>
          </a:xfrm>
          <a:prstGeom prst="rect">
            <a:avLst/>
          </a:prstGeom>
        </p:spPr>
      </p:pic>
      <p:pic>
        <p:nvPicPr>
          <p:cNvPr id="4" name="Slika 3">
            <a:extLst>
              <a:ext uri="{FF2B5EF4-FFF2-40B4-BE49-F238E27FC236}">
                <a16:creationId xmlns="" xmlns:a16="http://schemas.microsoft.com/office/drawing/2014/main" id="{4E6F3178-246B-48F7-909B-32ECEC6E01BA}"/>
              </a:ext>
            </a:extLst>
          </p:cNvPr>
          <p:cNvPicPr>
            <a:picLocks noChangeAspect="1"/>
          </p:cNvPicPr>
          <p:nvPr/>
        </p:nvPicPr>
        <p:blipFill>
          <a:blip r:embed="rId3"/>
          <a:stretch>
            <a:fillRect/>
          </a:stretch>
        </p:blipFill>
        <p:spPr>
          <a:xfrm>
            <a:off x="3989512" y="2410794"/>
            <a:ext cx="3954271" cy="1377108"/>
          </a:xfrm>
          <a:prstGeom prst="rect">
            <a:avLst/>
          </a:prstGeom>
        </p:spPr>
      </p:pic>
      <p:grpSp>
        <p:nvGrpSpPr>
          <p:cNvPr id="10" name="Skupina 9"/>
          <p:cNvGrpSpPr/>
          <p:nvPr/>
        </p:nvGrpSpPr>
        <p:grpSpPr>
          <a:xfrm>
            <a:off x="2987824" y="3988836"/>
            <a:ext cx="5669546" cy="2671339"/>
            <a:chOff x="2987824" y="3997843"/>
            <a:chExt cx="5669546" cy="2671339"/>
          </a:xfrm>
        </p:grpSpPr>
        <p:pic>
          <p:nvPicPr>
            <p:cNvPr id="6" name="Slika 5">
              <a:extLst>
                <a:ext uri="{FF2B5EF4-FFF2-40B4-BE49-F238E27FC236}">
                  <a16:creationId xmlns="" xmlns:a16="http://schemas.microsoft.com/office/drawing/2014/main" id="{F02741A7-6B72-47EF-8CCD-F4C3541CC3BF}"/>
                </a:ext>
              </a:extLst>
            </p:cNvPr>
            <p:cNvPicPr>
              <a:picLocks noChangeAspect="1"/>
            </p:cNvPicPr>
            <p:nvPr/>
          </p:nvPicPr>
          <p:blipFill rotWithShape="1">
            <a:blip r:embed="rId4"/>
            <a:srcRect l="20863" t="47200" r="64962" b="20601"/>
            <a:stretch/>
          </p:blipFill>
          <p:spPr>
            <a:xfrm>
              <a:off x="6566756" y="3997843"/>
              <a:ext cx="2090614" cy="2671339"/>
            </a:xfrm>
            <a:prstGeom prst="rect">
              <a:avLst/>
            </a:prstGeom>
          </p:spPr>
        </p:pic>
        <p:sp>
          <p:nvSpPr>
            <p:cNvPr id="7" name="PoljeZBesedilom 6"/>
            <p:cNvSpPr txBox="1"/>
            <p:nvPr/>
          </p:nvSpPr>
          <p:spPr>
            <a:xfrm>
              <a:off x="2987824" y="5172669"/>
              <a:ext cx="4104456" cy="369332"/>
            </a:xfrm>
            <a:prstGeom prst="rect">
              <a:avLst/>
            </a:prstGeom>
            <a:noFill/>
          </p:spPr>
          <p:txBody>
            <a:bodyPr wrap="square" rtlCol="0">
              <a:spAutoFit/>
            </a:bodyPr>
            <a:lstStyle/>
            <a:p>
              <a:r>
                <a:rPr lang="sl-SI" dirty="0" smtClean="0"/>
                <a:t>ONE OF THE FOUNDING MEMBERS</a:t>
              </a:r>
              <a:endParaRPr lang="en-US" dirty="0"/>
            </a:p>
          </p:txBody>
        </p:sp>
      </p:grpSp>
      <p:sp>
        <p:nvSpPr>
          <p:cNvPr id="8" name="PoljeZBesedilom 7"/>
          <p:cNvSpPr txBox="1"/>
          <p:nvPr/>
        </p:nvSpPr>
        <p:spPr>
          <a:xfrm>
            <a:off x="3907511" y="3797494"/>
            <a:ext cx="3888432" cy="369332"/>
          </a:xfrm>
          <a:prstGeom prst="rect">
            <a:avLst/>
          </a:prstGeom>
          <a:noFill/>
        </p:spPr>
        <p:txBody>
          <a:bodyPr wrap="square" rtlCol="0">
            <a:spAutoFit/>
          </a:bodyPr>
          <a:lstStyle/>
          <a:p>
            <a:r>
              <a:rPr lang="sl-SI" dirty="0" err="1"/>
              <a:t>l</a:t>
            </a:r>
            <a:r>
              <a:rPr lang="sl-SI" dirty="0" err="1" smtClean="0"/>
              <a:t>ong</a:t>
            </a:r>
            <a:r>
              <a:rPr lang="sl-SI" dirty="0" smtClean="0"/>
              <a:t> term </a:t>
            </a:r>
            <a:r>
              <a:rPr lang="sl-SI" dirty="0" err="1" smtClean="0"/>
              <a:t>collaboration</a:t>
            </a:r>
            <a:endParaRPr lang="en-US" dirty="0"/>
          </a:p>
        </p:txBody>
      </p:sp>
      <p:pic>
        <p:nvPicPr>
          <p:cNvPr id="11" name="Immagine 1"/>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0" y="-27384"/>
            <a:ext cx="9144000" cy="1602000"/>
          </a:xfrm>
          <a:prstGeom prst="rect">
            <a:avLst/>
          </a:prstGeom>
        </p:spPr>
      </p:pic>
      <p:sp>
        <p:nvSpPr>
          <p:cNvPr id="12" name="Pravokotnik 11"/>
          <p:cNvSpPr/>
          <p:nvPr/>
        </p:nvSpPr>
        <p:spPr>
          <a:xfrm>
            <a:off x="232434" y="1720762"/>
            <a:ext cx="8424936" cy="369332"/>
          </a:xfrm>
          <a:prstGeom prst="rect">
            <a:avLst/>
          </a:prstGeom>
        </p:spPr>
        <p:txBody>
          <a:bodyPr wrap="square">
            <a:spAutoFit/>
          </a:bodyPr>
          <a:lstStyle/>
          <a:p>
            <a:r>
              <a:rPr lang="en-GB" dirty="0"/>
              <a:t>THE SLOVENIAN </a:t>
            </a:r>
            <a:r>
              <a:rPr lang="en-GB" dirty="0" smtClean="0"/>
              <a:t>EXPERIENCE</a:t>
            </a:r>
            <a:r>
              <a:rPr lang="sl-SI" dirty="0" smtClean="0"/>
              <a:t> </a:t>
            </a:r>
            <a:r>
              <a:rPr lang="en-GB" dirty="0" smtClean="0"/>
              <a:t>PARTICIPATING </a:t>
            </a:r>
            <a:r>
              <a:rPr lang="en-GB" dirty="0"/>
              <a:t>IN MARINE PROTECTED AREA NETWORKS</a:t>
            </a:r>
            <a:endParaRPr lang="en-US" dirty="0"/>
          </a:p>
        </p:txBody>
      </p:sp>
    </p:spTree>
    <p:extLst>
      <p:ext uri="{BB962C8B-B14F-4D97-AF65-F5344CB8AC3E}">
        <p14:creationId xmlns:p14="http://schemas.microsoft.com/office/powerpoint/2010/main" val="3655352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ova tema">
  <a:themeElements>
    <a:clrScheme name="Pisarna">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Pisarna">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Pisarna">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527</TotalTime>
  <Words>1565</Words>
  <Application>Microsoft Office PowerPoint</Application>
  <PresentationFormat>Diaprojekcija na zaslonu (4:3)</PresentationFormat>
  <Paragraphs>153</Paragraphs>
  <Slides>19</Slides>
  <Notes>16</Notes>
  <HiddenSlides>0</HiddenSlides>
  <MMClips>0</MMClips>
  <ScaleCrop>false</ScaleCrop>
  <HeadingPairs>
    <vt:vector size="6" baseType="variant">
      <vt:variant>
        <vt:lpstr>Uporabljene pisave</vt:lpstr>
      </vt:variant>
      <vt:variant>
        <vt:i4>6</vt:i4>
      </vt:variant>
      <vt:variant>
        <vt:lpstr>Tema</vt:lpstr>
      </vt:variant>
      <vt:variant>
        <vt:i4>1</vt:i4>
      </vt:variant>
      <vt:variant>
        <vt:lpstr>Naslovi diapozitivov</vt:lpstr>
      </vt:variant>
      <vt:variant>
        <vt:i4>19</vt:i4>
      </vt:variant>
    </vt:vector>
  </HeadingPairs>
  <TitlesOfParts>
    <vt:vector size="26" baseType="lpstr">
      <vt:lpstr>Arial</vt:lpstr>
      <vt:lpstr>Book Antiqua</vt:lpstr>
      <vt:lpstr>Calibri</vt:lpstr>
      <vt:lpstr>Candara</vt:lpstr>
      <vt:lpstr>Tahoma</vt:lpstr>
      <vt:lpstr>Trebuchet MS</vt:lpstr>
      <vt:lpstr>Tema di Office</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fiorenza massimi</dc:creator>
  <cp:lastModifiedBy>Tina</cp:lastModifiedBy>
  <cp:revision>72</cp:revision>
  <dcterms:created xsi:type="dcterms:W3CDTF">2015-03-02T14:41:06Z</dcterms:created>
  <dcterms:modified xsi:type="dcterms:W3CDTF">2018-05-24T06:14:00Z</dcterms:modified>
</cp:coreProperties>
</file>